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83" r:id="rId5"/>
    <p:sldId id="329" r:id="rId6"/>
    <p:sldId id="361" r:id="rId7"/>
    <p:sldId id="431" r:id="rId8"/>
    <p:sldId id="442" r:id="rId9"/>
    <p:sldId id="441" r:id="rId10"/>
    <p:sldId id="444" r:id="rId11"/>
    <p:sldId id="445" r:id="rId12"/>
    <p:sldId id="446" r:id="rId13"/>
    <p:sldId id="447" r:id="rId14"/>
    <p:sldId id="443" r:id="rId15"/>
    <p:sldId id="448" r:id="rId16"/>
    <p:sldId id="449" r:id="rId17"/>
    <p:sldId id="451" r:id="rId18"/>
    <p:sldId id="453" r:id="rId19"/>
    <p:sldId id="454" r:id="rId20"/>
    <p:sldId id="455" r:id="rId21"/>
    <p:sldId id="452" r:id="rId22"/>
    <p:sldId id="437" r:id="rId23"/>
    <p:sldId id="456" r:id="rId24"/>
    <p:sldId id="457" r:id="rId25"/>
    <p:sldId id="458" r:id="rId26"/>
    <p:sldId id="460" r:id="rId27"/>
    <p:sldId id="459" r:id="rId28"/>
    <p:sldId id="461" r:id="rId29"/>
    <p:sldId id="381" r:id="rId30"/>
    <p:sldId id="406" r:id="rId31"/>
  </p:sldIdLst>
  <p:sldSz cx="12192000" cy="6858000"/>
  <p:notesSz cx="9388475" cy="7102475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Лекция 1" id="{ACC24B29-0CC7-491A-A98A-CF7CBDBE501E}">
          <p14:sldIdLst>
            <p14:sldId id="383"/>
            <p14:sldId id="329"/>
            <p14:sldId id="361"/>
            <p14:sldId id="431"/>
            <p14:sldId id="442"/>
            <p14:sldId id="441"/>
            <p14:sldId id="444"/>
            <p14:sldId id="445"/>
            <p14:sldId id="446"/>
            <p14:sldId id="447"/>
            <p14:sldId id="443"/>
            <p14:sldId id="448"/>
            <p14:sldId id="449"/>
            <p14:sldId id="451"/>
            <p14:sldId id="453"/>
            <p14:sldId id="454"/>
            <p14:sldId id="455"/>
            <p14:sldId id="452"/>
            <p14:sldId id="437"/>
            <p14:sldId id="456"/>
            <p14:sldId id="457"/>
            <p14:sldId id="458"/>
            <p14:sldId id="460"/>
            <p14:sldId id="459"/>
            <p14:sldId id="461"/>
            <p14:sldId id="38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0B3C"/>
    <a:srgbClr val="FFC000"/>
    <a:srgbClr val="EE60AA"/>
    <a:srgbClr val="0074AF"/>
    <a:srgbClr val="F77DF1"/>
    <a:srgbClr val="2085B9"/>
    <a:srgbClr val="F8F808"/>
    <a:srgbClr val="FFFFB9"/>
    <a:srgbClr val="AC32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0" autoAdjust="0"/>
    <p:restoredTop sz="97459" autoAdjust="0"/>
  </p:normalViewPr>
  <p:slideViewPr>
    <p:cSldViewPr snapToGrid="0">
      <p:cViewPr varScale="1">
        <p:scale>
          <a:sx n="110" d="100"/>
          <a:sy n="110" d="100"/>
        </p:scale>
        <p:origin x="114" y="20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19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A5484A8C-32F5-4EA2-89BC-F4F20C2F1F2B}" type="datetime1">
              <a:rPr lang="ru-RU" noProof="1" smtClean="0"/>
              <a:t>25.01.2023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35349BE-49F4-4400-AFD2-1EF78FE6C96A}" type="datetime1">
              <a:rPr lang="ru-RU" noProof="1" smtClean="0"/>
              <a:pPr/>
              <a:t>25.01.2023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Чтобы использовать этот слайд анимированного заголовка с новым изображением: 1) Переместите верхнюю полупрозрачную фигуру в сторону. 2) Удалите изображение. 3) Щелкните значок рисунка, чтобы добавить новый рисунок. 4) Верните полупрозрачную фигуру в исходное положение. 5) Измените текст на слайде.</a:t>
            </a:r>
          </a:p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597272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281189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57194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50860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6835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4165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9980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09976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16313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61634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39285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4996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63124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2503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16377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61925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179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3918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2643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2615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9275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6700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2838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529137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4168631" y="2598128"/>
            <a:ext cx="3840480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8158238" y="2598128"/>
            <a:ext cx="3773077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Полилиния: Фигура 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ЩЕЛКНИТЕ, ЧТОБЫ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2879003" y="419101"/>
            <a:ext cx="9084398" cy="1364786"/>
          </a:xfrm>
        </p:spPr>
        <p:txBody>
          <a:bodyPr rtlCol="0"/>
          <a:lstStyle/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7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Объект 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Объект 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Образец заголовка</a:t>
            </a:r>
          </a:p>
        </p:txBody>
      </p:sp>
      <p:sp>
        <p:nvSpPr>
          <p:cNvPr id="17" name="Объект 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8" name="Объект 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#</a:t>
            </a:r>
          </a:p>
        </p:txBody>
      </p:sp>
      <p:sp>
        <p:nvSpPr>
          <p:cNvPr id="19" name="Объект 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0" name="Объект 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1" name="Объект 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изображения, или перейдите в сеть...</a:t>
            </a:r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2" name="Номер слайда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ru-RU" noProof="1" smtClean="0">
                <a:solidFill>
                  <a:schemeClr val="bg1"/>
                </a:solidFill>
              </a:rPr>
              <a:pPr/>
              <a:t>‹#›</a:t>
            </a:fld>
            <a:endParaRPr lang="ru-RU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1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2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Фотомакет 50/50</a:t>
            </a:r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РАЗДЕЛОВ с числ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 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Нижний колонтитул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ru-RU" noProof="1"/>
              <a:t>СТИЛЬ ОБРАЗЦА ЗАГОЛОВКА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904350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1"/>
              <a:t>Добавьте здесь заголовок раздела</a:t>
            </a:r>
          </a:p>
          <a:p>
            <a:pPr lvl="1" rtl="0"/>
            <a:r>
              <a:rPr lang="ru-RU" noProof="1"/>
              <a:t>1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757130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b="0" i="0" u="none" strike="noStrike" kern="1200" cap="none" spc="0" normalizeH="0" noProof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Добавьте краткое обобщающее предложение, посвященное заголовку или высказыванию выше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ru-RU" noProof="1"/>
              <a:t>Изображение без полей</a:t>
            </a:r>
          </a:p>
        </p:txBody>
      </p:sp>
      <p:sp>
        <p:nvSpPr>
          <p:cNvPr id="7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Заголовок</a:t>
            </a:r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3748719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1421928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1"/>
              <a:t>ИЗМЕНИТЬ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5"/>
            <a:ext cx="12191998" cy="68516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" name="Надпись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434662" y="93791"/>
            <a:ext cx="3322677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b="0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050" b="1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7" name="Надпись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tx1"/>
                </a:solidFill>
              </a:rPr>
              <a:t>Neal Creative </a:t>
            </a:r>
            <a:r>
              <a:rPr lang="ru-RU" sz="9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tx1"/>
                </a:solidFill>
              </a:rPr>
              <a:t> </a:t>
            </a:r>
            <a:endParaRPr lang="ru-RU" sz="1000" b="1" noProof="1">
              <a:solidFill>
                <a:schemeClr val="tx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4118082"/>
            <a:ext cx="1800444" cy="1927264"/>
            <a:chOff x="5976075" y="3634505"/>
            <a:chExt cx="1800444" cy="1927264"/>
          </a:xfrm>
        </p:grpSpPr>
        <p:pic>
          <p:nvPicPr>
            <p:cNvPr id="9" name="Рисунок 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282988"/>
              <a:ext cx="860601" cy="1278781"/>
            </a:xfrm>
            <a:prstGeom prst="rect">
              <a:avLst/>
            </a:prstGeom>
          </p:spPr>
        </p:pic>
        <p:sp>
          <p:nvSpPr>
            <p:cNvPr id="10" name="Надпись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800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СОВЕТ 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Используйте встроенную ц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ветовую палитру с зеленым и желтым цветом для выносок и выделений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8" name="Надпись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000" b="1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12" name="Надпись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3401624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100" b="1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59093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1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3" name="Надпись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1000" b="1" noProof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РАЗДЕЛОВ С КОЛЬЦЕВОЙ ОСНОВ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48777" y="2183824"/>
            <a:ext cx="5208335" cy="2431435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9" name="точки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мный вариант цитаты (ВЫРАВНИВАНИЕ СЛЕВА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мный вариант цитаты (ПО ЦЕНТРУ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мный вариант цитаты (ВЫРАВНИВАНИЕ СЛЕВ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ветлый вариант цитаты (ПО ЦЕНТР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дпись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1500" noProof="1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ru-RU" sz="2800" noProof="1">
              <a:solidFill>
                <a:schemeClr val="accent4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мная выноска с небольшим текстом (без маркер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5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Овал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Прямоугольник 45"/>
          <p:cNvSpPr/>
          <p:nvPr/>
        </p:nvSpPr>
        <p:spPr>
          <a:xfrm flipH="1">
            <a:off x="7891720" y="4423708"/>
            <a:ext cx="3072370" cy="851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en-US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CTE </a:t>
            </a: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и оконные функции</a:t>
            </a:r>
          </a:p>
        </p:txBody>
      </p:sp>
      <p:sp>
        <p:nvSpPr>
          <p:cNvPr id="9" name="Заголовок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ru-RU" sz="8800" spc="-300" noProof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9465444" cy="1311128"/>
          </a:xfrm>
        </p:spPr>
        <p:txBody>
          <a:bodyPr rtlCol="0"/>
          <a:lstStyle/>
          <a:p>
            <a:pPr rtl="0"/>
            <a:r>
              <a:rPr lang="ru-RU" noProof="1" smtClean="0"/>
              <a:t>Лекция 5</a:t>
            </a:r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>
          <a:xfrm>
            <a:off x="1396266" y="3683726"/>
            <a:ext cx="9461500" cy="878398"/>
          </a:xfrm>
        </p:spPr>
        <p:txBody>
          <a:bodyPr rtlCol="0"/>
          <a:lstStyle/>
          <a:p>
            <a:pPr rtl="0"/>
            <a:r>
              <a:rPr lang="ru-RU" noProof="1" smtClean="0"/>
              <a:t>Введение в базы данных </a:t>
            </a:r>
            <a:endParaRPr lang="ru-RU" noProof="1"/>
          </a:p>
        </p:txBody>
      </p:sp>
      <p:sp>
        <p:nvSpPr>
          <p:cNvPr id="19" name="Полилиния: Фигура 18"/>
          <p:cNvSpPr/>
          <p:nvPr/>
        </p:nvSpPr>
        <p:spPr>
          <a:xfrm>
            <a:off x="7066474" y="460561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C000"/>
              </a:solidFill>
              <a:effectLst/>
              <a:uLnTx/>
              <a:uFillTx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3849178" y="386487"/>
            <a:ext cx="7943943" cy="7694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 smtClean="0">
                <a:solidFill>
                  <a:srgbClr val="FFC000"/>
                </a:solidFill>
              </a:rPr>
              <a:t>Реализация эффективного решения с помощью оконной функции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4143374" y="1692551"/>
            <a:ext cx="7649747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with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 as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a.status, member_name, good_name, amount, </a:t>
            </a:r>
            <a:r>
              <a:rPr lang="en-US" sz="2000" noProof="1" smtClean="0">
                <a:latin typeface="+mj-lt"/>
              </a:rPr>
              <a:t>unit_price</a:t>
            </a:r>
            <a:endParaRPr lang="ru-RU" sz="2000" noProof="1" smtClean="0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FamilyMembers </a:t>
            </a:r>
            <a:r>
              <a:rPr lang="en-US" sz="2000" noProof="1" smtClean="0">
                <a:latin typeface="+mj-lt"/>
              </a:rPr>
              <a:t>a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Payments b on a.member_id = </a:t>
            </a:r>
            <a:r>
              <a:rPr lang="en-US" sz="2000" noProof="1" smtClean="0">
                <a:latin typeface="+mj-lt"/>
              </a:rPr>
              <a:t>b.family_member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Goods c on b.good = c.good_id</a:t>
            </a:r>
            <a:r>
              <a:rPr lang="en-US" sz="2000" noProof="1" smtClean="0">
                <a:latin typeface="+mj-lt"/>
              </a:rPr>
              <a:t>)</a:t>
            </a: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a.status, a.member_name, a.good_name, </a:t>
            </a:r>
            <a:r>
              <a:rPr lang="en-US" sz="2000" noProof="1" smtClean="0">
                <a:latin typeface="+mj-lt"/>
              </a:rPr>
              <a:t>a.amount, a.unit_price</a:t>
            </a:r>
          </a:p>
          <a:p>
            <a:r>
              <a:rPr lang="en-US" sz="2000" noProof="1" smtClean="0">
                <a:latin typeface="+mj-lt"/>
              </a:rPr>
              <a:t>         ,MAX(amount*unit_price</a:t>
            </a:r>
            <a:r>
              <a:rPr lang="en-US" sz="2000" noProof="1">
                <a:latin typeface="+mj-lt"/>
              </a:rPr>
              <a:t>)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 smtClean="0">
                <a:latin typeface="+mj-lt"/>
              </a:rPr>
              <a:t>member_name) </a:t>
            </a:r>
            <a:r>
              <a:rPr lang="ru-RU" sz="2000" noProof="1" smtClean="0">
                <a:latin typeface="+mj-lt"/>
              </a:rPr>
              <a:t>    </a:t>
            </a:r>
          </a:p>
          <a:p>
            <a:r>
              <a:rPr lang="en-US" sz="2000" noProof="1">
                <a:latin typeface="+mj-lt"/>
              </a:rPr>
              <a:t>a</a:t>
            </a:r>
            <a:r>
              <a:rPr lang="en-US" sz="2000" noProof="1" smtClean="0">
                <a:latin typeface="+mj-lt"/>
              </a:rPr>
              <a:t>s max_spend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 a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9345" y="1961559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схема: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69345" y="5288025"/>
            <a:ext cx="1142377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сформированного запроса будет совершенно аналогичен предыдущему варианту, но практичность кода намного выше, так как требуется меньше ресурсов на выполнение</a:t>
            </a:r>
            <a:endParaRPr lang="en-US" noProof="1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 аналогии с рассмотренной выше функцией </a:t>
            </a:r>
            <a:r>
              <a:rPr lang="en-US" noProof="1" smtClean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MAX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используются и другие агрегационные функции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69345" y="-10384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" y="2344511"/>
            <a:ext cx="3485552" cy="25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48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557029" y="-391885"/>
            <a:ext cx="2988722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Ранжирующие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1"/>
          </p:nvPr>
        </p:nvSpPr>
        <p:spPr>
          <a:xfrm>
            <a:off x="4000113" y="328983"/>
            <a:ext cx="7879152" cy="1311128"/>
          </a:xfrm>
        </p:spPr>
        <p:txBody>
          <a:bodyPr rtlCol="0"/>
          <a:lstStyle/>
          <a:p>
            <a:pPr algn="just"/>
            <a:r>
              <a:rPr lang="ru-RU" noProof="1" smtClean="0"/>
              <a:t>Конструкция ранжирующих оконных функций аналогична конструкции агрегатных, отличие заключается лишь в используемых функциях, которые ранжируют значение для каждой строки в окне</a:t>
            </a:r>
          </a:p>
        </p:txBody>
      </p:sp>
      <p:sp>
        <p:nvSpPr>
          <p:cNvPr id="17" name="Объект 46"/>
          <p:cNvSpPr txBox="1">
            <a:spLocks/>
          </p:cNvSpPr>
          <p:nvPr/>
        </p:nvSpPr>
        <p:spPr>
          <a:xfrm>
            <a:off x="4139070" y="2222842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Объект 3"/>
          <p:cNvSpPr txBox="1">
            <a:spLocks/>
          </p:cNvSpPr>
          <p:nvPr/>
        </p:nvSpPr>
        <p:spPr>
          <a:xfrm>
            <a:off x="5118986" y="2222842"/>
            <a:ext cx="6760278" cy="775508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ROW_NUMBER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 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номер строки в окне</a:t>
            </a: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4630499" y="2566980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noProof="1"/>
          </a:p>
        </p:txBody>
      </p:sp>
      <p:sp>
        <p:nvSpPr>
          <p:cNvPr id="20" name="Объект 46"/>
          <p:cNvSpPr txBox="1">
            <a:spLocks/>
          </p:cNvSpPr>
          <p:nvPr/>
        </p:nvSpPr>
        <p:spPr>
          <a:xfrm>
            <a:off x="4139070" y="3447612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5118986" y="3130904"/>
            <a:ext cx="6760279" cy="1368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RANK( 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похожа на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ROW_NUMBER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но присваивает одинаковые номера строкам с одинаковыми значениями и, в таком случае, следующее значение ранга пропускается</a:t>
            </a:r>
            <a:endParaRPr lang="ru-RU" sz="2000" b="0" noProof="1">
              <a:solidFill>
                <a:schemeClr val="bg1"/>
              </a:solidFill>
              <a:latin typeface="Segoe UI Light"/>
            </a:endParaRPr>
          </a:p>
          <a:p>
            <a:pPr algn="just"/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 rot="5400000">
            <a:off x="4306500" y="3791751"/>
            <a:ext cx="1368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4" name="Объект 46"/>
          <p:cNvSpPr txBox="1">
            <a:spLocks/>
          </p:cNvSpPr>
          <p:nvPr/>
        </p:nvSpPr>
        <p:spPr>
          <a:xfrm>
            <a:off x="4139071" y="4657799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5" name="Объект 3"/>
          <p:cNvSpPr txBox="1">
            <a:spLocks/>
          </p:cNvSpPr>
          <p:nvPr/>
        </p:nvSpPr>
        <p:spPr>
          <a:xfrm>
            <a:off x="5118986" y="4672382"/>
            <a:ext cx="6760279" cy="720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DENSE_RANK( 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работает как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RANK()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но не пропускает следующие значения ранга</a:t>
            </a:r>
            <a:endParaRPr lang="ru-RU" sz="2000" b="0" noProof="1">
              <a:solidFill>
                <a:schemeClr val="bg1"/>
              </a:solidFill>
              <a:latin typeface="Segoe UI Light"/>
            </a:endParaRPr>
          </a:p>
          <a:p>
            <a:pPr algn="just"/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 rot="5400000">
            <a:off x="4630500" y="5009229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7" name="Объект 46"/>
          <p:cNvSpPr txBox="1">
            <a:spLocks/>
          </p:cNvSpPr>
          <p:nvPr/>
        </p:nvSpPr>
        <p:spPr>
          <a:xfrm>
            <a:off x="4139071" y="5570785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Объект 3"/>
          <p:cNvSpPr txBox="1">
            <a:spLocks/>
          </p:cNvSpPr>
          <p:nvPr/>
        </p:nvSpPr>
        <p:spPr>
          <a:xfrm>
            <a:off x="5118986" y="5565860"/>
            <a:ext cx="6760279" cy="739508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NTILE( k 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делит строки внутри групп на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фрагментов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2000" b="0" noProof="1">
              <a:solidFill>
                <a:schemeClr val="bg1"/>
              </a:solidFill>
              <a:latin typeface="Segoe UI Light"/>
            </a:endParaRPr>
          </a:p>
          <a:p>
            <a:pPr algn="just"/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630500" y="5922215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1028" name="Picture 4" descr="https://upload.wikimedia.org/wikipedia/ru/d/dd/%D0%A7%D0%B8%D0%BB%D0%BB%D0%B8_%D0%92%D0%B8%D0%BB%D0%BB%D0%B8_%28%D0%BF%D0%B5%D1%80%D1%81%D0%BE%D0%BD%D0%B0%D0%B6%2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4" b="89901" l="7119" r="89901">
                        <a14:foregroundMark x1="56954" y1="70695" x2="56954" y2="70695"/>
                        <a14:foregroundMark x1="54636" y1="60927" x2="54636" y2="60927"/>
                        <a14:foregroundMark x1="48675" y1="72517" x2="48675" y2="72517"/>
                        <a14:foregroundMark x1="58113" y1="64404" x2="58113" y2="64404"/>
                        <a14:foregroundMark x1="51490" y1="68046" x2="51490" y2="68046"/>
                        <a14:foregroundMark x1="53311" y1="75331" x2="53311" y2="75331"/>
                        <a14:foregroundMark x1="44371" y1="78477" x2="44371" y2="78477"/>
                        <a14:foregroundMark x1="40894" y1="77815" x2="40894" y2="77815"/>
                        <a14:foregroundMark x1="43543" y1="80464" x2="43543" y2="80464"/>
                        <a14:foregroundMark x1="43709" y1="75993" x2="43709" y2="75993"/>
                        <a14:foregroundMark x1="40397" y1="75331" x2="40397" y2="75331"/>
                        <a14:foregroundMark x1="46192" y1="74503" x2="46192" y2="74503"/>
                        <a14:foregroundMark x1="49172" y1="76987" x2="49172" y2="76987"/>
                        <a14:foregroundMark x1="52152" y1="80132" x2="52152" y2="80132"/>
                        <a14:foregroundMark x1="57781" y1="75828" x2="57781" y2="75828"/>
                        <a14:foregroundMark x1="59603" y1="72517" x2="59603" y2="72517"/>
                        <a14:foregroundMark x1="59934" y1="71854" x2="59934" y2="70861"/>
                        <a14:foregroundMark x1="59768" y1="68874" x2="59768" y2="67715"/>
                        <a14:foregroundMark x1="59272" y1="65728" x2="59437" y2="64901"/>
                        <a14:foregroundMark x1="59106" y1="63742" x2="59106" y2="61755"/>
                        <a14:foregroundMark x1="59272" y1="60430" x2="59272" y2="59603"/>
                        <a14:foregroundMark x1="59106" y1="59437" x2="58609" y2="58940"/>
                        <a14:foregroundMark x1="57119" y1="58609" x2="55464" y2="60099"/>
                        <a14:foregroundMark x1="52483" y1="62086" x2="52152" y2="62583"/>
                        <a14:foregroundMark x1="52152" y1="63245" x2="51656" y2="66225"/>
                        <a14:foregroundMark x1="51656" y1="66722" x2="51656" y2="67219"/>
                        <a14:foregroundMark x1="48013" y1="70861" x2="48013" y2="70861"/>
                        <a14:foregroundMark x1="47517" y1="72682" x2="47517" y2="72682"/>
                        <a14:foregroundMark x1="39570" y1="77980" x2="39570" y2="77980"/>
                        <a14:foregroundMark x1="39073" y1="77318" x2="39073" y2="77318"/>
                        <a14:foregroundMark x1="38742" y1="75993" x2="38742" y2="75993"/>
                        <a14:foregroundMark x1="38411" y1="75497" x2="38411" y2="75497"/>
                        <a14:foregroundMark x1="38079" y1="75497" x2="38079" y2="75497"/>
                        <a14:foregroundMark x1="37914" y1="75497" x2="37914" y2="75497"/>
                        <a14:foregroundMark x1="37417" y1="75828" x2="37417" y2="75828"/>
                        <a14:foregroundMark x1="37417" y1="75993" x2="37417" y2="75993"/>
                        <a14:foregroundMark x1="37417" y1="75993" x2="37417" y2="75993"/>
                        <a14:foregroundMark x1="37748" y1="78311" x2="37748" y2="78311"/>
                        <a14:foregroundMark x1="37748" y1="78642" x2="37914" y2="79139"/>
                        <a14:foregroundMark x1="58444" y1="56623" x2="58113" y2="56457"/>
                        <a14:foregroundMark x1="57947" y1="56457" x2="57947" y2="56457"/>
                        <a14:foregroundMark x1="57119" y1="53477" x2="57119" y2="53477"/>
                        <a14:foregroundMark x1="56954" y1="53477" x2="56954" y2="53477"/>
                        <a14:foregroundMark x1="56126" y1="39901" x2="56126" y2="39901"/>
                        <a14:foregroundMark x1="42715" y1="48344" x2="42715" y2="48344"/>
                        <a14:foregroundMark x1="44205" y1="38576" x2="44205" y2="38576"/>
                        <a14:foregroundMark x1="37583" y1="36921" x2="37583" y2="36921"/>
                        <a14:foregroundMark x1="41391" y1="36093" x2="41391" y2="36093"/>
                        <a14:foregroundMark x1="41556" y1="35927" x2="41556" y2="35927"/>
                        <a14:foregroundMark x1="42881" y1="37086" x2="42881" y2="37086"/>
                        <a14:foregroundMark x1="43377" y1="37252" x2="43377" y2="37252"/>
                        <a14:foregroundMark x1="45199" y1="37252" x2="45199" y2="37252"/>
                        <a14:foregroundMark x1="46523" y1="37914" x2="46523" y2="37914"/>
                        <a14:foregroundMark x1="50828" y1="34934" x2="50828" y2="34934"/>
                        <a14:foregroundMark x1="50828" y1="34768" x2="50662" y2="35430"/>
                        <a14:foregroundMark x1="50828" y1="36921" x2="50993" y2="37417"/>
                        <a14:foregroundMark x1="44868" y1="32285" x2="44868" y2="32285"/>
                        <a14:foregroundMark x1="38742" y1="30960" x2="38742" y2="30960"/>
                        <a14:foregroundMark x1="36921" y1="33278" x2="36921" y2="33278"/>
                        <a14:foregroundMark x1="45199" y1="46689" x2="45199" y2="46689"/>
                        <a14:foregroundMark x1="42881" y1="46689" x2="42881" y2="46689"/>
                        <a14:foregroundMark x1="40066" y1="47848" x2="40066" y2="47848"/>
                        <a14:foregroundMark x1="40232" y1="48675" x2="40232" y2="48675"/>
                        <a14:foregroundMark x1="39901" y1="49669" x2="39901" y2="49669"/>
                        <a14:foregroundMark x1="56126" y1="50828" x2="56126" y2="50828"/>
                        <a14:foregroundMark x1="46192" y1="33113" x2="46192" y2="33113"/>
                        <a14:foregroundMark x1="30298" y1="27980" x2="30298" y2="27980"/>
                        <a14:foregroundMark x1="36093" y1="77152" x2="36093" y2="77152"/>
                        <a14:foregroundMark x1="36093" y1="76490" x2="36093" y2="76490"/>
                        <a14:foregroundMark x1="35927" y1="76159" x2="35927" y2="76159"/>
                        <a14:foregroundMark x1="35927" y1="75828" x2="35927" y2="75828"/>
                        <a14:foregroundMark x1="36589" y1="78146" x2="36589" y2="78146"/>
                        <a14:foregroundMark x1="36258" y1="77649" x2="36258" y2="77649"/>
                        <a14:foregroundMark x1="54139" y1="59768" x2="54139" y2="59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11977" r="25220" b="9878"/>
          <a:stretch/>
        </p:blipFill>
        <p:spPr bwMode="auto">
          <a:xfrm>
            <a:off x="311474" y="1863685"/>
            <a:ext cx="3180337" cy="476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345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6" grpId="0"/>
      <p:bldP spid="17" grpId="0"/>
      <p:bldP spid="18" grpId="0"/>
      <p:bldP spid="19" grpId="0" animBg="1"/>
      <p:bldP spid="20" grpId="0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3646668" y="160723"/>
            <a:ext cx="8345307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1200"/>
              </a:spcAft>
            </a:pPr>
            <a:r>
              <a:rPr lang="ru-RU" sz="2200" b="1" noProof="1">
                <a:solidFill>
                  <a:srgbClr val="FFC000"/>
                </a:solidFill>
              </a:rPr>
              <a:t>Пример работы ранжирубщих оконных </a:t>
            </a:r>
            <a:r>
              <a:rPr lang="ru-RU" sz="2200" b="1" noProof="1" smtClean="0">
                <a:solidFill>
                  <a:srgbClr val="FFC000"/>
                </a:solidFill>
              </a:rPr>
              <a:t>функций</a:t>
            </a:r>
            <a:r>
              <a:rPr lang="en-US" sz="2200" b="1" noProof="1">
                <a:solidFill>
                  <a:srgbClr val="FFC000"/>
                </a:solidFill>
              </a:rPr>
              <a:t>:</a:t>
            </a:r>
            <a:endParaRPr lang="ru-RU" sz="2200" b="1" noProof="1">
              <a:solidFill>
                <a:srgbClr val="FFC000"/>
              </a:solidFill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member_name</a:t>
            </a:r>
            <a:r>
              <a:rPr lang="en-US" sz="2000" noProof="1">
                <a:latin typeface="+mj-lt"/>
              </a:rPr>
              <a:t>, </a:t>
            </a:r>
            <a:r>
              <a:rPr lang="en-US" sz="2000" noProof="1" smtClean="0">
                <a:latin typeface="+mj-lt"/>
              </a:rPr>
              <a:t>good_name</a:t>
            </a:r>
            <a:r>
              <a:rPr lang="en-US" sz="2000" noProof="1">
                <a:latin typeface="+mj-lt"/>
              </a:rPr>
              <a:t>, </a:t>
            </a:r>
            <a:r>
              <a:rPr lang="en-US" sz="2000" noProof="1" smtClean="0">
                <a:latin typeface="+mj-lt"/>
              </a:rPr>
              <a:t>spend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ROW_NUMBER()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</a:t>
            </a:r>
            <a:endParaRPr lang="en-US" sz="2000" noProof="1" smtClean="0">
              <a:latin typeface="+mj-lt"/>
            </a:endParaRPr>
          </a:p>
          <a:p>
            <a:r>
              <a:rPr lang="en-US" sz="2000" noProof="1" smtClean="0">
                <a:latin typeface="+mj-lt"/>
              </a:rPr>
              <a:t>as T_ROW_NUMBER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RANK()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as </a:t>
            </a:r>
            <a:r>
              <a:rPr lang="en-US" sz="2000" noProof="1" smtClean="0">
                <a:latin typeface="+mj-lt"/>
              </a:rPr>
              <a:t>T_RANK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DENSE_RANK()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</a:t>
            </a:r>
            <a:endParaRPr lang="en-US" sz="2000" noProof="1" smtClean="0">
              <a:latin typeface="+mj-lt"/>
            </a:endParaRPr>
          </a:p>
          <a:p>
            <a:r>
              <a:rPr lang="en-US" sz="2000" noProof="1" smtClean="0">
                <a:latin typeface="+mj-lt"/>
              </a:rPr>
              <a:t>as T_DRANK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NTILE(2)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as </a:t>
            </a:r>
            <a:r>
              <a:rPr lang="en-US" sz="2000" noProof="1" smtClean="0">
                <a:latin typeface="+mj-lt"/>
              </a:rPr>
              <a:t>2_NTILE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NTILE(3)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as </a:t>
            </a:r>
            <a:r>
              <a:rPr lang="en-US" sz="2000" noProof="1" smtClean="0">
                <a:latin typeface="+mj-lt"/>
              </a:rPr>
              <a:t>3_NTILE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NTILE(4)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as </a:t>
            </a:r>
            <a:r>
              <a:rPr lang="en-US" sz="2000" noProof="1" smtClean="0">
                <a:latin typeface="+mj-lt"/>
              </a:rPr>
              <a:t>3_NTILE</a:t>
            </a: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base</a:t>
            </a:r>
            <a:endParaRPr lang="en-US" sz="2000" noProof="1">
              <a:latin typeface="+mj-lt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38825" y="1796490"/>
            <a:ext cx="2881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таблица: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38825" y="0"/>
            <a:ext cx="2888205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Ранжирующие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338825" y="2357285"/>
            <a:ext cx="2888205" cy="1719415"/>
            <a:chOff x="2539138" y="4674327"/>
            <a:chExt cx="3165388" cy="187889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3"/>
            <a:srcRect l="17423" r="59326"/>
            <a:stretch/>
          </p:blipFill>
          <p:spPr>
            <a:xfrm>
              <a:off x="3009900" y="4674329"/>
              <a:ext cx="1123950" cy="1878891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 rotWithShape="1">
            <a:blip r:embed="rId3"/>
            <a:srcRect l="58125" r="21777"/>
            <a:stretch/>
          </p:blipFill>
          <p:spPr>
            <a:xfrm>
              <a:off x="4133851" y="4674327"/>
              <a:ext cx="971550" cy="1878891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3"/>
            <a:srcRect l="87606"/>
            <a:stretch/>
          </p:blipFill>
          <p:spPr>
            <a:xfrm>
              <a:off x="5105401" y="4674327"/>
              <a:ext cx="599125" cy="1878892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/>
            <a:srcRect r="85927"/>
            <a:stretch/>
          </p:blipFill>
          <p:spPr>
            <a:xfrm>
              <a:off x="2539138" y="4674327"/>
              <a:ext cx="680311" cy="1878891"/>
            </a:xfrm>
            <a:prstGeom prst="rect">
              <a:avLst/>
            </a:prstGeom>
          </p:spPr>
        </p:pic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388" y="4399116"/>
            <a:ext cx="5310188" cy="2015842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786007" y="4967748"/>
            <a:ext cx="39645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200" b="1" noProof="1">
                <a:solidFill>
                  <a:srgbClr val="FFC000"/>
                </a:solidFill>
              </a:rPr>
              <a:t>В результате получается таблица следующего вида:</a:t>
            </a:r>
          </a:p>
        </p:txBody>
      </p:sp>
    </p:spTree>
    <p:extLst>
      <p:ext uri="{BB962C8B-B14F-4D97-AF65-F5344CB8AC3E}">
        <p14:creationId xmlns:p14="http://schemas.microsoft.com/office/powerpoint/2010/main" val="41176766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509868" y="-325783"/>
            <a:ext cx="3083043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1"/>
          </p:nvPr>
        </p:nvSpPr>
        <p:spPr>
          <a:xfrm>
            <a:off x="4000112" y="371975"/>
            <a:ext cx="7879152" cy="701731"/>
          </a:xfrm>
        </p:spPr>
        <p:txBody>
          <a:bodyPr rtlCol="0"/>
          <a:lstStyle/>
          <a:p>
            <a:pPr algn="just"/>
            <a:r>
              <a:rPr lang="ru-RU" noProof="1" smtClean="0"/>
              <a:t>Синтаксис аналитических функций аналогичен синтаксису агрегационных и ранжирующих функций</a:t>
            </a:r>
          </a:p>
        </p:txBody>
      </p:sp>
      <p:sp>
        <p:nvSpPr>
          <p:cNvPr id="17" name="Объект 46"/>
          <p:cNvSpPr txBox="1">
            <a:spLocks/>
          </p:cNvSpPr>
          <p:nvPr/>
        </p:nvSpPr>
        <p:spPr>
          <a:xfrm>
            <a:off x="311474" y="219862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Объект 3"/>
          <p:cNvSpPr txBox="1">
            <a:spLocks/>
          </p:cNvSpPr>
          <p:nvPr/>
        </p:nvSpPr>
        <p:spPr>
          <a:xfrm>
            <a:off x="1291389" y="2198624"/>
            <a:ext cx="7229155" cy="775508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FIRST_VALUE(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столбец_откуда_возвращаем_значение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первое значение в окне</a:t>
            </a: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802903" y="2542762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4" name="Объект 46"/>
          <p:cNvSpPr txBox="1">
            <a:spLocks/>
          </p:cNvSpPr>
          <p:nvPr/>
        </p:nvSpPr>
        <p:spPr>
          <a:xfrm>
            <a:off x="341915" y="3180641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35" name="Объект 3"/>
          <p:cNvSpPr txBox="1">
            <a:spLocks/>
          </p:cNvSpPr>
          <p:nvPr/>
        </p:nvSpPr>
        <p:spPr>
          <a:xfrm>
            <a:off x="1291387" y="3180641"/>
            <a:ext cx="7229157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NTH_VALUE(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столбец_откуда_возвращаем_значение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значение с номером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 окне</a:t>
            </a:r>
          </a:p>
        </p:txBody>
      </p:sp>
      <p:sp>
        <p:nvSpPr>
          <p:cNvPr id="36" name="Прямоугольник 35"/>
          <p:cNvSpPr/>
          <p:nvPr/>
        </p:nvSpPr>
        <p:spPr>
          <a:xfrm rot="5400000">
            <a:off x="802903" y="3537086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1" name="Объект 46"/>
          <p:cNvSpPr txBox="1">
            <a:spLocks/>
          </p:cNvSpPr>
          <p:nvPr/>
        </p:nvSpPr>
        <p:spPr>
          <a:xfrm>
            <a:off x="341915" y="420185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1291388" y="4209146"/>
            <a:ext cx="7150186" cy="720000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LAG(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поле_для_обращения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смещение, замещение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смещает столбец на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строк вниз в рамках окна</a:t>
            </a:r>
          </a:p>
        </p:txBody>
      </p:sp>
      <p:sp>
        <p:nvSpPr>
          <p:cNvPr id="13" name="Прямоугольник 12"/>
          <p:cNvSpPr/>
          <p:nvPr/>
        </p:nvSpPr>
        <p:spPr>
          <a:xfrm rot="5400000">
            <a:off x="802903" y="4545993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Объект 46"/>
          <p:cNvSpPr txBox="1">
            <a:spLocks/>
          </p:cNvSpPr>
          <p:nvPr/>
        </p:nvSpPr>
        <p:spPr>
          <a:xfrm>
            <a:off x="341915" y="522534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20" name="Объект 3"/>
          <p:cNvSpPr txBox="1">
            <a:spLocks/>
          </p:cNvSpPr>
          <p:nvPr/>
        </p:nvSpPr>
        <p:spPr>
          <a:xfrm>
            <a:off x="1291388" y="5225344"/>
            <a:ext cx="7150186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LEAD(</a:t>
            </a:r>
            <a:r>
              <a:rPr lang="ru-RU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поле_для_обращения</a:t>
            </a:r>
            <a:r>
              <a:rPr lang="en-US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ru-RU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смещение, замещение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является противоположностью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LAG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смещая вверх</a:t>
            </a:r>
          </a:p>
        </p:txBody>
      </p:sp>
      <p:sp>
        <p:nvSpPr>
          <p:cNvPr id="21" name="Прямоугольник 20"/>
          <p:cNvSpPr/>
          <p:nvPr/>
        </p:nvSpPr>
        <p:spPr>
          <a:xfrm rot="5400000">
            <a:off x="802903" y="5581789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809" y="1547755"/>
            <a:ext cx="2956560" cy="53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77746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4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5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4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6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6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16" grpId="0"/>
          <p:bldP spid="17" grpId="0"/>
          <p:bldP spid="18" grpId="0"/>
          <p:bldP spid="19" grpId="0" animBg="1"/>
          <p:bldP spid="34" grpId="0"/>
          <p:bldP spid="35" grpId="0"/>
          <p:bldP spid="36" grpId="0" animBg="1"/>
          <p:bldP spid="11" grpId="0"/>
          <p:bldP spid="12" grpId="0"/>
          <p:bldP spid="13" grpId="0" animBg="1"/>
          <p:bldP spid="15" grpId="0"/>
          <p:bldP spid="20" grpId="0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16" grpId="0"/>
          <p:bldP spid="17" grpId="0"/>
          <p:bldP spid="18" grpId="0"/>
          <p:bldP spid="19" grpId="0" animBg="1"/>
          <p:bldP spid="34" grpId="0"/>
          <p:bldP spid="35" grpId="0"/>
          <p:bldP spid="36" grpId="0" animBg="1"/>
          <p:bldP spid="11" grpId="0"/>
          <p:bldP spid="12" grpId="0"/>
          <p:bldP spid="13" grpId="0" animBg="1"/>
          <p:bldP spid="15" grpId="0"/>
          <p:bldP spid="20" grpId="0"/>
          <p:bldP spid="21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060589" y="432046"/>
            <a:ext cx="606048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</a:t>
            </a:r>
            <a:r>
              <a:rPr lang="ru-RU" noProof="1">
                <a:solidFill>
                  <a:srgbClr val="FFC000"/>
                </a:solidFill>
              </a:rPr>
              <a:t>использования </a:t>
            </a:r>
            <a:r>
              <a:rPr lang="en-US" noProof="1" smtClean="0">
                <a:solidFill>
                  <a:srgbClr val="FFC000"/>
                </a:solidFill>
              </a:rPr>
              <a:t>FIRST_VALUE</a:t>
            </a:r>
            <a:r>
              <a:rPr lang="ru-RU" noProof="1" smtClean="0">
                <a:solidFill>
                  <a:srgbClr val="FFC000"/>
                </a:solidFill>
              </a:rPr>
              <a:t>()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397339" y="1625447"/>
            <a:ext cx="738698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FIRST_VALUE(</a:t>
            </a:r>
            <a:r>
              <a:rPr lang="en-US" sz="2000" noProof="1" smtClean="0">
                <a:latin typeface="+mj-lt"/>
              </a:rPr>
              <a:t>CONCAT(status, ‘ ‘,member_name)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60545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6" y="4446214"/>
            <a:ext cx="6698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по сути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добавляет к исходной таблице столбец, содержащий статус и ФИО члена семьи, который потратил больше всего средств на покупку определённой категории товаров</a:t>
            </a: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5" y="4363598"/>
            <a:ext cx="4210130" cy="20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46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060589" y="432046"/>
            <a:ext cx="606048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</a:t>
            </a:r>
            <a:r>
              <a:rPr lang="ru-RU" noProof="1">
                <a:solidFill>
                  <a:srgbClr val="FFC000"/>
                </a:solidFill>
              </a:rPr>
              <a:t>использования </a:t>
            </a:r>
            <a:r>
              <a:rPr lang="en-US" noProof="1" smtClean="0">
                <a:solidFill>
                  <a:srgbClr val="FFC000"/>
                </a:solidFill>
              </a:rPr>
              <a:t>NTH_VALUE</a:t>
            </a:r>
            <a:r>
              <a:rPr lang="ru-RU" noProof="1" smtClean="0">
                <a:solidFill>
                  <a:srgbClr val="FFC000"/>
                </a:solidFill>
              </a:rPr>
              <a:t>()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235388" y="1625447"/>
            <a:ext cx="654893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NTH_VALUE(</a:t>
            </a:r>
            <a:r>
              <a:rPr lang="en-US" sz="2000" noProof="1" smtClean="0">
                <a:latin typeface="+mj-lt"/>
              </a:rPr>
              <a:t>CONCAT(status, ‘ ‘,member_name),  2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60545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7" y="3809887"/>
            <a:ext cx="6698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по сути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добавляет к исходной таблице столбец, содержащий статус и ФИО члена семьи, который потратил вторую по величине сумму средств на покупку определённой категории товаров</a:t>
            </a: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5" y="4284174"/>
            <a:ext cx="4277617" cy="1931827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085807" y="5147354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Появление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NULL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 первой строке каждого окна связано с понятием границ оконной функции, которое будет рассмотрено далее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3872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804660" y="498598"/>
            <a:ext cx="4899199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</a:t>
            </a:r>
            <a:r>
              <a:rPr lang="ru-RU" noProof="1">
                <a:solidFill>
                  <a:srgbClr val="FFC000"/>
                </a:solidFill>
              </a:rPr>
              <a:t>использования </a:t>
            </a:r>
            <a:r>
              <a:rPr lang="en-US" noProof="1" smtClean="0">
                <a:solidFill>
                  <a:srgbClr val="FFC000"/>
                </a:solidFill>
              </a:rPr>
              <a:t>LAG</a:t>
            </a:r>
            <a:r>
              <a:rPr lang="ru-RU" noProof="1" smtClean="0">
                <a:solidFill>
                  <a:srgbClr val="FFC000"/>
                </a:solidFill>
              </a:rPr>
              <a:t>()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554071" y="1625447"/>
            <a:ext cx="723025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LAG(</a:t>
            </a:r>
            <a:r>
              <a:rPr lang="en-US" sz="2000" noProof="1" smtClean="0">
                <a:latin typeface="+mj-lt"/>
              </a:rPr>
              <a:t>member_name, 1, ‘-’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60545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7" y="3809887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по сути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добавляет к исходной таблице столбец, представляющий собой столбец </a:t>
            </a:r>
            <a:r>
              <a:rPr lang="en-US" b="1" noProof="1" smtClean="0">
                <a:solidFill>
                  <a:srgbClr val="FFC000"/>
                </a:solidFill>
              </a:rPr>
              <a:t>member_name, </a:t>
            </a:r>
            <a:r>
              <a:rPr lang="ru-RU" b="1" noProof="1" smtClean="0">
                <a:solidFill>
                  <a:srgbClr val="FFC000"/>
                </a:solidFill>
              </a:rPr>
              <a:t>сдвинутый на 1 вниз в рамках каждого окна</a:t>
            </a: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085807" y="5147354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Значения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NULL,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появившиеся в строках, где отсутствует возможность выбора предыдущего значения,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 данном случае были заменены на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‘-’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5" y="4284325"/>
            <a:ext cx="3618332" cy="19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736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652260" y="498598"/>
            <a:ext cx="4836446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</a:t>
            </a:r>
            <a:r>
              <a:rPr lang="ru-RU" noProof="1">
                <a:solidFill>
                  <a:srgbClr val="FFC000"/>
                </a:solidFill>
              </a:rPr>
              <a:t>использования </a:t>
            </a:r>
            <a:r>
              <a:rPr lang="en-US" noProof="1" smtClean="0">
                <a:solidFill>
                  <a:srgbClr val="FFC000"/>
                </a:solidFill>
              </a:rPr>
              <a:t>LEAD</a:t>
            </a:r>
            <a:r>
              <a:rPr lang="ru-RU" noProof="1" smtClean="0">
                <a:solidFill>
                  <a:srgbClr val="FFC000"/>
                </a:solidFill>
              </a:rPr>
              <a:t>()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455459" y="1625447"/>
            <a:ext cx="732886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LEAD(</a:t>
            </a:r>
            <a:r>
              <a:rPr lang="en-US" sz="2000" noProof="1" smtClean="0">
                <a:latin typeface="+mj-lt"/>
              </a:rPr>
              <a:t>member_name, 1, ‘-’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60545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7" y="3809887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по сути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добавляет к исходной таблице столбец, представляющий собой столбец </a:t>
            </a:r>
            <a:r>
              <a:rPr lang="en-US" b="1" noProof="1" smtClean="0">
                <a:solidFill>
                  <a:srgbClr val="FFC000"/>
                </a:solidFill>
              </a:rPr>
              <a:t>member_name, </a:t>
            </a:r>
            <a:r>
              <a:rPr lang="ru-RU" b="1" noProof="1" smtClean="0">
                <a:solidFill>
                  <a:srgbClr val="FFC000"/>
                </a:solidFill>
              </a:rPr>
              <a:t>сдвинутый на 1 вверх в рамках каждого окна</a:t>
            </a: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085807" y="5147354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Значения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NULL,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появившиеся в строках, где отсутствует возможность выбора предыдущего значения,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 данном случае были заменены на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‘-’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5" y="4284174"/>
            <a:ext cx="3676982" cy="19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8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060589" y="432046"/>
            <a:ext cx="606048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</a:t>
            </a:r>
            <a:r>
              <a:rPr lang="ru-RU" noProof="1">
                <a:solidFill>
                  <a:srgbClr val="FFC000"/>
                </a:solidFill>
              </a:rPr>
              <a:t>использования </a:t>
            </a:r>
            <a:r>
              <a:rPr lang="en-US" noProof="1" smtClean="0">
                <a:solidFill>
                  <a:srgbClr val="FFC000"/>
                </a:solidFill>
              </a:rPr>
              <a:t>LAST_VALUE</a:t>
            </a:r>
            <a:r>
              <a:rPr lang="ru-RU" noProof="1" smtClean="0">
                <a:solidFill>
                  <a:srgbClr val="FFC000"/>
                </a:solidFill>
              </a:rPr>
              <a:t>()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397339" y="1625447"/>
            <a:ext cx="738698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LAST_VALUE(</a:t>
            </a:r>
            <a:r>
              <a:rPr lang="en-US" sz="2000" noProof="1" smtClean="0">
                <a:latin typeface="+mj-lt"/>
              </a:rPr>
              <a:t>CONCAT(status, ‘ ‘,member_name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60545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6" y="4446214"/>
            <a:ext cx="6698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по сути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добавляет к исходной таблице столбец, содержащий статус и ФИО члена семьи, который потратил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меньше всего средств на покупку определённой категории товаров</a:t>
            </a: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5" y="4363598"/>
            <a:ext cx="4210130" cy="20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888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0" y="411701"/>
            <a:ext cx="7879152" cy="4309898"/>
          </a:xfrm>
        </p:spPr>
        <p:txBody>
          <a:bodyPr rtlCol="0"/>
          <a:lstStyle/>
          <a:p>
            <a:pPr algn="just" rtl="0"/>
            <a:r>
              <a:rPr lang="ru-RU" noProof="1" smtClean="0"/>
              <a:t>При применении оконной функции к текущей строке, она работает в рамках окна, в котором находится эта строка</a:t>
            </a:r>
          </a:p>
          <a:p>
            <a:pPr algn="just" rtl="0"/>
            <a:r>
              <a:rPr lang="ru-RU" noProof="1" smtClean="0"/>
              <a:t>По умолчанию, если не задано выражение </a:t>
            </a:r>
            <a:r>
              <a:rPr lang="en-US" noProof="1" smtClean="0"/>
              <a:t>ORDER BY</a:t>
            </a:r>
            <a:r>
              <a:rPr lang="ru-RU" noProof="1" smtClean="0"/>
              <a:t>, то границами окна являются все строки этого окна и, например, функция </a:t>
            </a:r>
            <a:r>
              <a:rPr lang="en-US" noProof="1" smtClean="0"/>
              <a:t>SUM </a:t>
            </a:r>
            <a:r>
              <a:rPr lang="ru-RU" noProof="1" smtClean="0"/>
              <a:t>будет считать сумму значений всех строк окна</a:t>
            </a:r>
          </a:p>
          <a:p>
            <a:pPr algn="just" rtl="0"/>
            <a:r>
              <a:rPr lang="ru-RU" noProof="1" smtClean="0"/>
              <a:t>Если же </a:t>
            </a:r>
            <a:r>
              <a:rPr lang="en-US" noProof="1" smtClean="0"/>
              <a:t>ORDER BY </a:t>
            </a:r>
            <a:r>
              <a:rPr lang="ru-RU" noProof="1" smtClean="0"/>
              <a:t>задан, то границами окна, при обработке текущей строки, будут считаться все предыдущие строки и сама текущая строка. В таком случае функция </a:t>
            </a:r>
            <a:r>
              <a:rPr lang="en-US" noProof="1" smtClean="0"/>
              <a:t>SUM </a:t>
            </a:r>
            <a:r>
              <a:rPr lang="ru-RU" noProof="1" smtClean="0"/>
              <a:t>будет в каждой строке определять кумулятивную сумму, то есть складывать значения всех предыдущих строк с текущей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375283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 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0" y="5093406"/>
            <a:ext cx="7879153" cy="1006429"/>
          </a:xfrm>
        </p:spPr>
        <p:txBody>
          <a:bodyPr rtlCol="0"/>
          <a:lstStyle/>
          <a:p>
            <a:pPr algn="just"/>
            <a:r>
              <a:rPr lang="ru-RU" noProof="1" smtClean="0">
                <a:solidFill>
                  <a:srgbClr val="FFC000"/>
                </a:solidFill>
              </a:rPr>
              <a:t>Если ни один из вариантов нас не устраивает, то существуют специальные инструкции изменения границ окна: </a:t>
            </a:r>
            <a:r>
              <a:rPr lang="en-US" noProof="1" smtClean="0">
                <a:solidFill>
                  <a:srgbClr val="FFC000"/>
                </a:solidFill>
              </a:rPr>
              <a:t>ROWS </a:t>
            </a:r>
            <a:r>
              <a:rPr lang="ru-RU" noProof="1" smtClean="0">
                <a:solidFill>
                  <a:srgbClr val="FFC000"/>
                </a:solidFill>
              </a:rPr>
              <a:t>и </a:t>
            </a:r>
            <a:r>
              <a:rPr lang="en-US" noProof="1" smtClean="0">
                <a:solidFill>
                  <a:srgbClr val="FFC000"/>
                </a:solidFill>
              </a:rPr>
              <a:t>RANGE</a:t>
            </a:r>
            <a:endParaRPr lang="ru-RU" noProof="1">
              <a:solidFill>
                <a:srgbClr val="FFC000"/>
              </a:solidFill>
            </a:endParaRPr>
          </a:p>
        </p:txBody>
      </p:sp>
      <p:pic>
        <p:nvPicPr>
          <p:cNvPr id="2052" name="Picture 4" descr="https://i.pinimg.com/originals/1b/50/62/1b50628add8deeeb556beee8738efb0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7" b="91461" l="10000" r="90000">
                        <a14:backgroundMark x1="35313" y1="74120" x2="35313" y2="74120"/>
                        <a14:backgroundMark x1="35781" y1="73856" x2="35781" y2="73856"/>
                        <a14:backgroundMark x1="36094" y1="73768" x2="36094" y2="73768"/>
                        <a14:backgroundMark x1="33594" y1="77377" x2="33594" y2="77377"/>
                        <a14:backgroundMark x1="33281" y1="78961" x2="33281" y2="78961"/>
                        <a14:backgroundMark x1="69219" y1="82306" x2="69219" y2="82306"/>
                        <a14:backgroundMark x1="69219" y1="82218" x2="69219" y2="82218"/>
                        <a14:backgroundMark x1="69063" y1="82306" x2="69063" y2="82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1" t="48327" r="26434" b="8951"/>
          <a:stretch/>
        </p:blipFill>
        <p:spPr bwMode="auto">
          <a:xfrm>
            <a:off x="-19050" y="1770430"/>
            <a:ext cx="3484022" cy="497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05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65761" y="-1610665"/>
            <a:ext cx="3033661" cy="3033661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779520" y="306926"/>
            <a:ext cx="7968343" cy="2481705"/>
          </a:xfrm>
        </p:spPr>
        <p:txBody>
          <a:bodyPr rtlCol="0"/>
          <a:lstStyle/>
          <a:p>
            <a:pPr algn="just" rtl="0"/>
            <a:r>
              <a:rPr lang="ru-RU" noProof="1" smtClean="0"/>
              <a:t>Обобщённое табличное выражение (</a:t>
            </a:r>
            <a:r>
              <a:rPr lang="en-US" noProof="1" smtClean="0"/>
              <a:t>CTE) </a:t>
            </a:r>
            <a:r>
              <a:rPr lang="ru-RU" noProof="1" smtClean="0"/>
              <a:t>– это временный результирующий набор данных, к которому можно обращаться в последующих запросах.</a:t>
            </a:r>
          </a:p>
          <a:p>
            <a:pPr algn="just"/>
            <a:r>
              <a:rPr lang="en-US" noProof="1"/>
              <a:t>CTE </a:t>
            </a:r>
            <a:r>
              <a:rPr lang="ru-RU" noProof="1" smtClean="0"/>
              <a:t>предназначено </a:t>
            </a:r>
            <a:r>
              <a:rPr lang="ru-RU" noProof="1"/>
              <a:t>для упрощения сложных запросов, улучшения читаемости и поддержки кода</a:t>
            </a:r>
          </a:p>
          <a:p>
            <a:pPr algn="just" rtl="0"/>
            <a:endParaRPr lang="ru-RU" noProof="1" smtClean="0"/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469008" y="19561"/>
            <a:ext cx="2827165" cy="914096"/>
          </a:xfrm>
        </p:spPr>
        <p:txBody>
          <a:bodyPr rtlCol="0"/>
          <a:lstStyle/>
          <a:p>
            <a:pPr rtl="0"/>
            <a:r>
              <a:rPr lang="en-US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CTE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1"/>
          </p:nvPr>
        </p:nvSpPr>
        <p:spPr>
          <a:xfrm>
            <a:off x="784861" y="2447768"/>
            <a:ext cx="6289623" cy="3698448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noProof="1" smtClean="0">
                <a:solidFill>
                  <a:srgbClr val="FFC000"/>
                </a:solidFill>
              </a:rPr>
              <a:t>Общая структура </a:t>
            </a:r>
            <a:r>
              <a:rPr lang="en-US" noProof="1" smtClean="0">
                <a:solidFill>
                  <a:srgbClr val="FFC000"/>
                </a:solidFill>
              </a:rPr>
              <a:t>CTE:</a:t>
            </a:r>
          </a:p>
          <a:p>
            <a:pPr rtl="0">
              <a:lnSpc>
                <a:spcPct val="100000"/>
              </a:lnSpc>
            </a:pPr>
            <a:r>
              <a:rPr lang="en-US" noProof="1" smtClean="0">
                <a:solidFill>
                  <a:srgbClr val="FF0000"/>
                </a:solidFill>
              </a:rPr>
              <a:t>WITH</a:t>
            </a:r>
            <a:r>
              <a:rPr lang="en-US" noProof="1" smtClean="0"/>
              <a:t> CTE_1 (</a:t>
            </a:r>
            <a:r>
              <a:rPr lang="ru-RU" noProof="1" smtClean="0"/>
              <a:t>нужные_поля)</a:t>
            </a:r>
          </a:p>
          <a:p>
            <a:pPr rtl="0">
              <a:lnSpc>
                <a:spcPct val="100000"/>
              </a:lnSpc>
            </a:pPr>
            <a:r>
              <a:rPr lang="en-US" noProof="1" smtClean="0">
                <a:solidFill>
                  <a:schemeClr val="bg1"/>
                </a:solidFill>
              </a:rPr>
              <a:t>as</a:t>
            </a:r>
          </a:p>
          <a:p>
            <a:pPr rtl="0">
              <a:lnSpc>
                <a:spcPct val="100000"/>
              </a:lnSpc>
            </a:pPr>
            <a:r>
              <a:rPr lang="en-US" noProof="1" smtClean="0">
                <a:solidFill>
                  <a:srgbClr val="FF0000"/>
                </a:solidFill>
              </a:rPr>
              <a:t>(</a:t>
            </a:r>
            <a:r>
              <a:rPr lang="en-US" noProof="1" smtClean="0"/>
              <a:t>SELECT </a:t>
            </a:r>
            <a:r>
              <a:rPr lang="ru-RU" noProof="1"/>
              <a:t>поля_таблиц </a:t>
            </a:r>
            <a:r>
              <a:rPr lang="en-US" noProof="1"/>
              <a:t>FROM </a:t>
            </a:r>
            <a:r>
              <a:rPr lang="ru-RU" noProof="1" smtClean="0"/>
              <a:t>список_таблиц</a:t>
            </a:r>
            <a:r>
              <a:rPr lang="ru-RU" noProof="1">
                <a:solidFill>
                  <a:srgbClr val="FF0000"/>
                </a:solidFill>
              </a:rPr>
              <a:t>)</a:t>
            </a:r>
            <a:r>
              <a:rPr lang="ru-RU" noProof="1" smtClean="0"/>
              <a:t>,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CTE_</a:t>
            </a:r>
            <a:r>
              <a:rPr lang="ru-RU" noProof="1"/>
              <a:t>2</a:t>
            </a:r>
            <a:r>
              <a:rPr lang="en-US" noProof="1" smtClean="0"/>
              <a:t> </a:t>
            </a:r>
            <a:r>
              <a:rPr lang="en-US" noProof="1"/>
              <a:t>(</a:t>
            </a:r>
            <a:r>
              <a:rPr lang="ru-RU" noProof="1"/>
              <a:t>нужные_поля</a:t>
            </a:r>
            <a:r>
              <a:rPr lang="ru-RU" noProof="1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bg1"/>
                </a:solidFill>
              </a:rPr>
              <a:t>as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rgbClr val="FF0000"/>
                </a:solidFill>
              </a:rPr>
              <a:t>(</a:t>
            </a:r>
            <a:r>
              <a:rPr lang="en-US" noProof="1"/>
              <a:t>SELECT </a:t>
            </a:r>
            <a:r>
              <a:rPr lang="ru-RU" noProof="1"/>
              <a:t>поля_таблиц </a:t>
            </a:r>
            <a:r>
              <a:rPr lang="en-US" noProof="1"/>
              <a:t>FROM </a:t>
            </a:r>
            <a:r>
              <a:rPr lang="ru-RU" noProof="1"/>
              <a:t>список_таблиц</a:t>
            </a:r>
            <a:r>
              <a:rPr lang="ru-RU" noProof="1" smtClean="0">
                <a:solidFill>
                  <a:srgbClr val="FF0000"/>
                </a:solidFill>
              </a:rPr>
              <a:t>)</a:t>
            </a:r>
            <a:endParaRPr lang="ru-RU" noProof="1" smtClean="0"/>
          </a:p>
          <a:p>
            <a:pPr>
              <a:lnSpc>
                <a:spcPct val="100000"/>
              </a:lnSpc>
            </a:pPr>
            <a:r>
              <a:rPr lang="en-US" noProof="1" smtClean="0"/>
              <a:t>SELECT </a:t>
            </a:r>
            <a:r>
              <a:rPr lang="ru-RU" noProof="1" smtClean="0"/>
              <a:t>поля </a:t>
            </a:r>
            <a:r>
              <a:rPr lang="en-US" noProof="1"/>
              <a:t>FROM </a:t>
            </a:r>
            <a:r>
              <a:rPr lang="en-US" noProof="1" smtClean="0"/>
              <a:t>CTE_1</a:t>
            </a:r>
            <a:r>
              <a:rPr lang="ru-RU" noProof="1" smtClean="0"/>
              <a:t>, </a:t>
            </a:r>
            <a:r>
              <a:rPr lang="en-US" noProof="1"/>
              <a:t>CTE_</a:t>
            </a:r>
            <a:r>
              <a:rPr lang="ru-RU" noProof="1"/>
              <a:t>2</a:t>
            </a:r>
          </a:p>
        </p:txBody>
      </p:sp>
      <p:pic>
        <p:nvPicPr>
          <p:cNvPr id="1052" name="Picture 28" descr="https://flyclipart.com/thumbs/ice-age-3-sid-ice-age-158689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9" b="97121" l="5238" r="95952">
                        <a14:foregroundMark x1="20952" y1="6515" x2="20952" y2="6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84" y="2643930"/>
            <a:ext cx="4885458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879738" y="595456"/>
            <a:ext cx="4159611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Границы с </a:t>
            </a:r>
            <a:r>
              <a:rPr lang="en-US" noProof="1" smtClean="0">
                <a:solidFill>
                  <a:srgbClr val="FFC000"/>
                </a:solidFill>
              </a:rPr>
              <a:t>ORDER BY </a:t>
            </a:r>
            <a:r>
              <a:rPr lang="ru-RU" noProof="1" smtClean="0">
                <a:solidFill>
                  <a:srgbClr val="FFC000"/>
                </a:solidFill>
              </a:rPr>
              <a:t>и без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435438" y="1613435"/>
            <a:ext cx="738698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c ORDER BY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SUM(</a:t>
            </a:r>
            <a:r>
              <a:rPr lang="en-US" sz="2000" noProof="1" smtClean="0">
                <a:latin typeface="+mj-lt"/>
              </a:rPr>
              <a:t>total_spend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393874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c ORDER BY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874" y="4284174"/>
            <a:ext cx="3761721" cy="206802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7161394" y="3914842"/>
            <a:ext cx="3761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без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ORDER BY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394" y="4282879"/>
            <a:ext cx="3687482" cy="20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07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kartinkin.net/pics/uploads/posts/2022-07/1658422531_47-kartinkin-net-p-lednikovii-period-skret-art-oboi-54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7292" r="93750">
                        <a14:foregroundMark x1="74635" y1="20167" x2="74635" y2="20167"/>
                        <a14:backgroundMark x1="66146" y1="59583" x2="66146" y2="59583"/>
                        <a14:backgroundMark x1="63333" y1="57917" x2="63333" y2="57917"/>
                        <a14:backgroundMark x1="68177" y1="500" x2="68177" y2="500"/>
                        <a14:backgroundMark x1="69010" y1="250" x2="69010" y2="250"/>
                        <a14:backgroundMark x1="73177" y1="250" x2="73177" y2="250"/>
                        <a14:backgroundMark x1="74010" y1="333" x2="7401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23" r="9417"/>
          <a:stretch/>
        </p:blipFill>
        <p:spPr bwMode="auto">
          <a:xfrm>
            <a:off x="428247" y="1613353"/>
            <a:ext cx="3246283" cy="509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0" y="411701"/>
            <a:ext cx="7879152" cy="4005199"/>
          </a:xfrm>
        </p:spPr>
        <p:txBody>
          <a:bodyPr rtlCol="0"/>
          <a:lstStyle/>
          <a:p>
            <a:pPr algn="just" rtl="0"/>
            <a:r>
              <a:rPr lang="ru-RU" noProof="1" smtClean="0"/>
              <a:t>Инструкция</a:t>
            </a:r>
            <a:r>
              <a:rPr lang="en-US" noProof="1" smtClean="0"/>
              <a:t> ROWS </a:t>
            </a:r>
            <a:r>
              <a:rPr lang="ru-RU" noProof="1" smtClean="0"/>
              <a:t>позволяет ограничивать строки в окне, указывая фиксированное количество строк, предшествующих или следующих за текущей</a:t>
            </a:r>
          </a:p>
          <a:p>
            <a:pPr algn="just" rtl="0"/>
            <a:r>
              <a:rPr lang="ru-RU" noProof="1" smtClean="0"/>
              <a:t>Инструкция </a:t>
            </a:r>
            <a:r>
              <a:rPr lang="en-US" noProof="1" smtClean="0"/>
              <a:t>RANGE</a:t>
            </a:r>
            <a:r>
              <a:rPr lang="ru-RU" noProof="1" smtClean="0"/>
              <a:t>, в отличие от  </a:t>
            </a:r>
            <a:r>
              <a:rPr lang="en-US" noProof="1" smtClean="0"/>
              <a:t>ROWS</a:t>
            </a:r>
            <a:r>
              <a:rPr lang="ru-RU" noProof="1" smtClean="0"/>
              <a:t>, работает не со строками, а с диапазоном строк в инструкции </a:t>
            </a:r>
            <a:r>
              <a:rPr lang="en-US" noProof="1" smtClean="0"/>
              <a:t>ORDER BY</a:t>
            </a:r>
            <a:r>
              <a:rPr lang="ru-RU" noProof="1" smtClean="0"/>
              <a:t>. То есть под одной строкой для </a:t>
            </a:r>
            <a:r>
              <a:rPr lang="en-US" noProof="1" smtClean="0"/>
              <a:t>RANGE </a:t>
            </a:r>
            <a:r>
              <a:rPr lang="ru-RU" noProof="1" smtClean="0"/>
              <a:t>могут пониматься несколько физических строк одинаковых по рангу.</a:t>
            </a:r>
          </a:p>
          <a:p>
            <a:pPr algn="just" rtl="0"/>
            <a:r>
              <a:rPr lang="ru-RU" noProof="1" smtClean="0"/>
              <a:t>Обе инструкции всегда используются с </a:t>
            </a:r>
            <a:r>
              <a:rPr lang="en-US" noProof="1" smtClean="0"/>
              <a:t>ORDER BY</a:t>
            </a:r>
            <a:r>
              <a:rPr lang="ru-RU" noProof="1" smtClean="0"/>
              <a:t>, однако, для </a:t>
            </a:r>
            <a:r>
              <a:rPr lang="en-US" noProof="1" smtClean="0"/>
              <a:t>RANGE </a:t>
            </a:r>
            <a:r>
              <a:rPr lang="ru-RU" noProof="1" smtClean="0"/>
              <a:t>в конструкции </a:t>
            </a:r>
            <a:r>
              <a:rPr lang="en-US" noProof="1" smtClean="0"/>
              <a:t>ORDER BY </a:t>
            </a:r>
            <a:r>
              <a:rPr lang="ru-RU" noProof="1" smtClean="0"/>
              <a:t>можно использовать только один столбец числового или </a:t>
            </a:r>
            <a:r>
              <a:rPr lang="en-US" noProof="1" smtClean="0"/>
              <a:t>date </a:t>
            </a:r>
            <a:r>
              <a:rPr lang="ru-RU" noProof="1" smtClean="0"/>
              <a:t>типа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375283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 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7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0" y="4416900"/>
            <a:ext cx="6679876" cy="1954381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Изменение в структуре оконной функции</a:t>
            </a:r>
            <a:r>
              <a:rPr lang="en-US" noProof="1" smtClean="0">
                <a:solidFill>
                  <a:srgbClr val="FFC000"/>
                </a:solidFill>
              </a:rPr>
              <a:t>: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US" sz="2100" noProof="1" smtClean="0">
                <a:solidFill>
                  <a:srgbClr val="FF0000"/>
                </a:solidFill>
              </a:rPr>
              <a:t>OVER</a:t>
            </a:r>
            <a:r>
              <a:rPr lang="en-US" sz="2100" noProof="1" smtClean="0">
                <a:solidFill>
                  <a:schemeClr val="bg1"/>
                </a:solidFill>
              </a:rPr>
              <a:t> (</a:t>
            </a:r>
            <a:r>
              <a:rPr lang="en-US" sz="2100" noProof="1" smtClean="0">
                <a:solidFill>
                  <a:srgbClr val="FF0000"/>
                </a:solidFill>
              </a:rPr>
              <a:t>PARTITION BY </a:t>
            </a:r>
            <a:r>
              <a:rPr lang="ru-RU" sz="2100" noProof="1" smtClean="0">
                <a:solidFill>
                  <a:schemeClr val="bg1"/>
                </a:solidFill>
              </a:rPr>
              <a:t>столбец_для_группировки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US" sz="2100" noProof="1">
                <a:solidFill>
                  <a:srgbClr val="FF0000"/>
                </a:solidFill>
              </a:rPr>
              <a:t>ORDER BY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столбец_для сортировки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US" sz="2100" noProof="1" smtClean="0">
                <a:solidFill>
                  <a:srgbClr val="FF0000"/>
                </a:solidFill>
              </a:rPr>
              <a:t>ROWS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или </a:t>
            </a:r>
            <a:r>
              <a:rPr lang="en-US" sz="2100" noProof="1" smtClean="0">
                <a:solidFill>
                  <a:srgbClr val="FF0000"/>
                </a:solidFill>
              </a:rPr>
              <a:t>RANGE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выражение для ограничения строк в пределах группы)</a:t>
            </a:r>
          </a:p>
        </p:txBody>
      </p:sp>
    </p:spTree>
    <p:extLst>
      <p:ext uri="{BB962C8B-B14F-4D97-AF65-F5344CB8AC3E}">
        <p14:creationId xmlns:p14="http://schemas.microsoft.com/office/powerpoint/2010/main" val="3883260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2" y="-1664431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5" y="-392939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Выражения для ограничения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0" name="Объект 46"/>
          <p:cNvSpPr txBox="1">
            <a:spLocks/>
          </p:cNvSpPr>
          <p:nvPr/>
        </p:nvSpPr>
        <p:spPr>
          <a:xfrm>
            <a:off x="3984395" y="547937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4868603" y="540646"/>
            <a:ext cx="6877921" cy="775508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UNBOUNDED PRECEDING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окно начинается с первой строки группы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 заканчивается текущей</a:t>
            </a:r>
          </a:p>
        </p:txBody>
      </p:sp>
      <p:sp>
        <p:nvSpPr>
          <p:cNvPr id="12" name="Прямоугольник 11"/>
          <p:cNvSpPr/>
          <p:nvPr/>
        </p:nvSpPr>
        <p:spPr>
          <a:xfrm rot="5400000">
            <a:off x="4380117" y="884784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Объект 46"/>
          <p:cNvSpPr txBox="1">
            <a:spLocks/>
          </p:cNvSpPr>
          <p:nvPr/>
        </p:nvSpPr>
        <p:spPr>
          <a:xfrm>
            <a:off x="4014836" y="152995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4" name="Объект 3"/>
          <p:cNvSpPr txBox="1">
            <a:spLocks/>
          </p:cNvSpPr>
          <p:nvPr/>
        </p:nvSpPr>
        <p:spPr>
          <a:xfrm>
            <a:off x="4868601" y="1522663"/>
            <a:ext cx="6877923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UNBOUNDED FOLLOWING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окно заканчивается на последней строке группы</a:t>
            </a:r>
          </a:p>
        </p:txBody>
      </p:sp>
      <p:sp>
        <p:nvSpPr>
          <p:cNvPr id="16" name="Прямоугольник 15"/>
          <p:cNvSpPr/>
          <p:nvPr/>
        </p:nvSpPr>
        <p:spPr>
          <a:xfrm rot="5400000">
            <a:off x="4380117" y="1879108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7" name="Объект 46"/>
          <p:cNvSpPr txBox="1">
            <a:spLocks/>
          </p:cNvSpPr>
          <p:nvPr/>
        </p:nvSpPr>
        <p:spPr>
          <a:xfrm>
            <a:off x="4014836" y="2551167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18" name="Объект 3"/>
          <p:cNvSpPr txBox="1">
            <a:spLocks/>
          </p:cNvSpPr>
          <p:nvPr/>
        </p:nvSpPr>
        <p:spPr>
          <a:xfrm>
            <a:off x="4868602" y="2551168"/>
            <a:ext cx="6877922" cy="720000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«Число»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PRECEDING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определяет число строк перед текущей (не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допускается в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RANGE)</a:t>
            </a:r>
            <a:endParaRPr lang="ru-RU" sz="2200" noProof="1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4380117" y="2888015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0" name="Объект 46"/>
          <p:cNvSpPr txBox="1">
            <a:spLocks/>
          </p:cNvSpPr>
          <p:nvPr/>
        </p:nvSpPr>
        <p:spPr>
          <a:xfrm>
            <a:off x="4014836" y="3574657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4868602" y="3567366"/>
            <a:ext cx="6877922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«Число»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FOLLOWING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определяет число строк после текущей (не допускается в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RANGE)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22" name="Прямоугольник 21"/>
          <p:cNvSpPr/>
          <p:nvPr/>
        </p:nvSpPr>
        <p:spPr>
          <a:xfrm rot="5400000">
            <a:off x="4380117" y="3923811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4" name="Объект 46"/>
          <p:cNvSpPr txBox="1">
            <a:spLocks/>
          </p:cNvSpPr>
          <p:nvPr/>
        </p:nvSpPr>
        <p:spPr>
          <a:xfrm>
            <a:off x="4045277" y="4610651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5" name="Объект 3"/>
          <p:cNvSpPr txBox="1">
            <a:spLocks/>
          </p:cNvSpPr>
          <p:nvPr/>
        </p:nvSpPr>
        <p:spPr>
          <a:xfrm>
            <a:off x="4868602" y="4603360"/>
            <a:ext cx="6877922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BETWEEN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«граница»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«граница» </a:t>
            </a:r>
            <a:r>
              <a:rPr lang="ru-RU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указывает нижнюю и верхнюю границу окна </a:t>
            </a:r>
          </a:p>
        </p:txBody>
      </p:sp>
      <p:sp>
        <p:nvSpPr>
          <p:cNvPr id="26" name="Прямоугольник 25"/>
          <p:cNvSpPr/>
          <p:nvPr/>
        </p:nvSpPr>
        <p:spPr>
          <a:xfrm rot="5400000">
            <a:off x="4380117" y="4959805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7" name="Объект 46"/>
          <p:cNvSpPr txBox="1">
            <a:spLocks/>
          </p:cNvSpPr>
          <p:nvPr/>
        </p:nvSpPr>
        <p:spPr>
          <a:xfrm>
            <a:off x="4045277" y="5639156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  <p:sp>
        <p:nvSpPr>
          <p:cNvPr id="28" name="Объект 3"/>
          <p:cNvSpPr txBox="1">
            <a:spLocks/>
          </p:cNvSpPr>
          <p:nvPr/>
        </p:nvSpPr>
        <p:spPr>
          <a:xfrm>
            <a:off x="4868602" y="5631865"/>
            <a:ext cx="6877922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CURRENT ROW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указывает то, что окно начинается и заканчивается на текущей строке</a:t>
            </a:r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380117" y="5988310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1"/>
          <a:stretch/>
        </p:blipFill>
        <p:spPr>
          <a:xfrm>
            <a:off x="0" y="2504680"/>
            <a:ext cx="4168790" cy="43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797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0" grpId="0"/>
      <p:bldP spid="11" grpId="0"/>
      <p:bldP spid="12" grpId="0" animBg="1"/>
      <p:bldP spid="13" grpId="0"/>
      <p:bldP spid="14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4" grpId="0"/>
      <p:bldP spid="25" grpId="0"/>
      <p:bldP spid="26" grpId="0" animBg="1"/>
      <p:bldP spid="27" grpId="0"/>
      <p:bldP spid="28" grpId="0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3763844" y="141673"/>
            <a:ext cx="8345307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1200"/>
              </a:spcAft>
            </a:pPr>
            <a:r>
              <a:rPr lang="ru-RU" sz="2200" b="1" noProof="1">
                <a:solidFill>
                  <a:srgbClr val="FFC000"/>
                </a:solidFill>
              </a:rPr>
              <a:t>Пример работы </a:t>
            </a:r>
            <a:r>
              <a:rPr lang="ru-RU" sz="2200" b="1" noProof="1" smtClean="0">
                <a:solidFill>
                  <a:srgbClr val="FFC000"/>
                </a:solidFill>
              </a:rPr>
              <a:t>ограничений </a:t>
            </a:r>
            <a:r>
              <a:rPr lang="en-US" sz="2200" b="1" noProof="1" smtClean="0">
                <a:solidFill>
                  <a:srgbClr val="FFC000"/>
                </a:solidFill>
              </a:rPr>
              <a:t>ROWS:</a:t>
            </a:r>
            <a:endParaRPr lang="ru-RU" sz="2200" b="1" noProof="1">
              <a:solidFill>
                <a:srgbClr val="FFC000"/>
              </a:solidFill>
            </a:endParaRPr>
          </a:p>
          <a:p>
            <a:r>
              <a:rPr lang="en-US" sz="19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1900" noProof="1" smtClean="0">
                <a:latin typeface="+mj-lt"/>
              </a:rPr>
              <a:t> status,member_name,good_type_name, 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UNBOUNDED PRECEDING</a:t>
            </a:r>
            <a:r>
              <a:rPr lang="en-US" sz="1900" noProof="1">
                <a:latin typeface="+mj-lt"/>
              </a:rPr>
              <a:t>) as f_1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BETWEEN UNBOUNDED PRECEDING</a:t>
            </a:r>
            <a:r>
              <a:rPr lang="en-US" sz="1900" noProof="1">
                <a:latin typeface="+mj-lt"/>
              </a:rPr>
              <a:t> and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CURRENT ROW</a:t>
            </a:r>
            <a:r>
              <a:rPr lang="en-US" sz="1900" noProof="1">
                <a:latin typeface="+mj-lt"/>
              </a:rPr>
              <a:t>) as f_2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BETWEEN CURRENT ROW</a:t>
            </a:r>
            <a:r>
              <a:rPr lang="en-US" sz="1900" noProof="1">
                <a:latin typeface="+mj-lt"/>
              </a:rPr>
              <a:t> and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UNBOUNDED FOLLOWING</a:t>
            </a:r>
            <a:r>
              <a:rPr lang="en-US" sz="1900" noProof="1">
                <a:latin typeface="+mj-lt"/>
              </a:rPr>
              <a:t>) as f_3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CURRENT ROW</a:t>
            </a:r>
            <a:r>
              <a:rPr lang="en-US" sz="1900" noProof="1">
                <a:latin typeface="+mj-lt"/>
              </a:rPr>
              <a:t>) as f_4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2 PRECEDING</a:t>
            </a:r>
            <a:r>
              <a:rPr lang="en-US" sz="1900" noProof="1">
                <a:latin typeface="+mj-lt"/>
              </a:rPr>
              <a:t>) as f_5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BETWEEN CURRENT ROW</a:t>
            </a:r>
            <a:r>
              <a:rPr lang="en-US" sz="1900" noProof="1">
                <a:latin typeface="+mj-lt"/>
              </a:rPr>
              <a:t> and 2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FOLLOWING</a:t>
            </a:r>
            <a:r>
              <a:rPr lang="en-US" sz="1900" noProof="1">
                <a:latin typeface="+mj-lt"/>
              </a:rPr>
              <a:t>) as f_6</a:t>
            </a:r>
          </a:p>
          <a:p>
            <a:r>
              <a:rPr lang="en-US" sz="19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1900" noProof="1">
                <a:latin typeface="+mj-lt"/>
              </a:rPr>
              <a:t> 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84011" y="1948890"/>
            <a:ext cx="2881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таблица: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13550" y="5275624"/>
            <a:ext cx="39645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200" b="1" noProof="1">
                <a:solidFill>
                  <a:srgbClr val="FFC000"/>
                </a:solidFill>
              </a:rPr>
              <a:t>В результате получается таблица следующего вида:</a:t>
            </a:r>
          </a:p>
        </p:txBody>
      </p:sp>
      <p:sp>
        <p:nvSpPr>
          <p:cNvPr id="14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393" y="4695825"/>
            <a:ext cx="4929769" cy="192904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11" y="2437025"/>
            <a:ext cx="2802948" cy="17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76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249023" y="498598"/>
            <a:ext cx="575981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Aft>
                <a:spcPts val="1200"/>
              </a:spcAft>
            </a:pPr>
            <a:r>
              <a:rPr lang="ru-RU" noProof="1">
                <a:solidFill>
                  <a:srgbClr val="FFC000"/>
                </a:solidFill>
              </a:rPr>
              <a:t>Пример работы ограничений </a:t>
            </a:r>
            <a:r>
              <a:rPr lang="en-US" noProof="1" smtClean="0">
                <a:solidFill>
                  <a:srgbClr val="FFC000"/>
                </a:solidFill>
              </a:rPr>
              <a:t>RANGE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435437" y="1054112"/>
            <a:ext cx="738698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 рассчитать </a:t>
            </a:r>
            <a:r>
              <a:rPr lang="ru-RU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среднее значение расходов каждого члена семьи за последние </a:t>
            </a:r>
            <a:r>
              <a:rPr lang="en-US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  <a:r>
              <a:rPr lang="ru-RU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0 дней на момент новой траты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средств: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status,member_name,good_name, date, spend,</a:t>
            </a:r>
          </a:p>
          <a:p>
            <a:pPr algn="just"/>
            <a:r>
              <a:rPr lang="en-US" sz="2000" noProof="1">
                <a:latin typeface="+mj-lt"/>
              </a:rPr>
              <a:t>   AVG(spend) OVER (PARTITION BY member_name ORDER BY date</a:t>
            </a:r>
          </a:p>
          <a:p>
            <a:pPr algn="just"/>
            <a:r>
              <a:rPr lang="en-US" sz="2000" noProof="1">
                <a:latin typeface="+mj-lt"/>
              </a:rPr>
              <a:t>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RANGE BETWEEN INTERVAL 60 DAY PRECEDING</a:t>
            </a:r>
            <a:r>
              <a:rPr lang="en-US" sz="2000" noProof="1">
                <a:latin typeface="+mj-lt"/>
              </a:rPr>
              <a:t> and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CURRENT ROW</a:t>
            </a:r>
            <a:r>
              <a:rPr lang="en-US" sz="2000" noProof="1">
                <a:latin typeface="+mj-lt"/>
              </a:rPr>
              <a:t>) as avg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>
                <a:latin typeface="+mj-lt"/>
              </a:rPr>
              <a:t> 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21541" y="170339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1" y="2129109"/>
            <a:ext cx="3543684" cy="17562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41" y="4528606"/>
            <a:ext cx="3769432" cy="1864877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321541" y="40699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435437" y="4439315"/>
            <a:ext cx="7386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Таким образом, мы можем видеть, что инструкция </a:t>
            </a:r>
            <a:r>
              <a:rPr lang="en-US" b="1" noProof="1" smtClean="0">
                <a:solidFill>
                  <a:srgbClr val="FFC000"/>
                </a:solidFill>
              </a:rPr>
              <a:t>RANGE </a:t>
            </a:r>
            <a:r>
              <a:rPr lang="ru-RU" b="1" noProof="1" smtClean="0">
                <a:solidFill>
                  <a:srgbClr val="FFC000"/>
                </a:solidFill>
              </a:rPr>
              <a:t>прекрасно решает задачи с диапазонами дат или же с диапазонами чисел, например: «для каждого отдела определить количество сотрудников, зарплата которых находится в определённом интервале»</a:t>
            </a:r>
          </a:p>
        </p:txBody>
      </p:sp>
    </p:spTree>
    <p:extLst>
      <p:ext uri="{BB962C8B-B14F-4D97-AF65-F5344CB8AC3E}">
        <p14:creationId xmlns:p14="http://schemas.microsoft.com/office/powerpoint/2010/main" val="12226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019676" y="312903"/>
            <a:ext cx="5989160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Aft>
                <a:spcPts val="1200"/>
              </a:spcAft>
            </a:pPr>
            <a:r>
              <a:rPr lang="ru-RU" noProof="1" smtClean="0">
                <a:solidFill>
                  <a:srgbClr val="FFC000"/>
                </a:solidFill>
              </a:rPr>
              <a:t>Как работает </a:t>
            </a:r>
            <a:r>
              <a:rPr lang="en-US" noProof="1" smtClean="0">
                <a:solidFill>
                  <a:srgbClr val="FFC000"/>
                </a:solidFill>
              </a:rPr>
              <a:t>ORDER BY </a:t>
            </a:r>
            <a:r>
              <a:rPr lang="ru-RU" noProof="1" smtClean="0">
                <a:solidFill>
                  <a:srgbClr val="FFC000"/>
                </a:solidFill>
              </a:rPr>
              <a:t>по умолчанию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763844" y="1797859"/>
            <a:ext cx="84281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ru-RU" b="1" noProof="1" smtClean="0">
                <a:solidFill>
                  <a:srgbClr val="FFC000"/>
                </a:solidFill>
              </a:rPr>
              <a:t>На самом деле, по умолчанию просто подставляется конструкция «</a:t>
            </a:r>
            <a:r>
              <a:rPr lang="en-US" b="1" noProof="1" smtClean="0">
                <a:solidFill>
                  <a:srgbClr val="FFC000"/>
                </a:solidFill>
              </a:rPr>
              <a:t>RANGE BETWEEN UNBOUNDED PRECEDING AND CURRENT ROW</a:t>
            </a:r>
            <a:r>
              <a:rPr lang="ru-RU" b="1" noProof="1" smtClean="0">
                <a:solidFill>
                  <a:srgbClr val="FFC000"/>
                </a:solidFill>
              </a:rPr>
              <a:t>».</a:t>
            </a:r>
            <a:endParaRPr lang="en-US" noProof="1" smtClean="0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status,member_name,good_name, date, spend</a:t>
            </a:r>
          </a:p>
          <a:p>
            <a:pPr algn="just"/>
            <a:r>
              <a:rPr lang="en-US" sz="2000" noProof="1" smtClean="0">
                <a:latin typeface="+mj-lt"/>
              </a:rPr>
              <a:t>,SUM(spend</a:t>
            </a:r>
            <a:r>
              <a:rPr lang="en-US" sz="2000" noProof="1">
                <a:latin typeface="+mj-lt"/>
              </a:rPr>
              <a:t>) OVER (PARTITION BY member_name ORDER BY good_name</a:t>
            </a:r>
          </a:p>
          <a:p>
            <a:pPr algn="just"/>
            <a:r>
              <a:rPr lang="en-US" sz="2000" noProof="1">
                <a:latin typeface="+mj-lt"/>
              </a:rPr>
              <a:t>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ROWS BETWEEN UNBOUNDED PRECEDING</a:t>
            </a:r>
            <a:r>
              <a:rPr lang="en-US" sz="2000" noProof="1">
                <a:latin typeface="+mj-lt"/>
              </a:rPr>
              <a:t> and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CURRENT ROW</a:t>
            </a:r>
            <a:r>
              <a:rPr lang="en-US" sz="2000" noProof="1">
                <a:latin typeface="+mj-lt"/>
              </a:rPr>
              <a:t>) as f_1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latin typeface="+mj-lt"/>
              </a:rPr>
              <a:t>SUM(spend) OVER (PARTITION BY member_name ORDER BY good_name</a:t>
            </a:r>
          </a:p>
          <a:p>
            <a:pPr algn="just"/>
            <a:r>
              <a:rPr lang="en-US" sz="2000" noProof="1">
                <a:latin typeface="+mj-lt"/>
              </a:rPr>
              <a:t>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RANGE BETWEEN UNBOUNDED PRECEDING</a:t>
            </a:r>
            <a:r>
              <a:rPr lang="en-US" sz="2000" noProof="1">
                <a:latin typeface="+mj-lt"/>
              </a:rPr>
              <a:t> and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CURRENT ROW</a:t>
            </a:r>
            <a:r>
              <a:rPr lang="en-US" sz="2000" noProof="1">
                <a:latin typeface="+mj-lt"/>
              </a:rPr>
              <a:t>) as f_2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10434" y="1797859"/>
            <a:ext cx="235990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</a:t>
            </a:r>
            <a:endParaRPr lang="en-US" noProof="1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763845" y="737635"/>
            <a:ext cx="8021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Ранее было сказано, что если </a:t>
            </a:r>
            <a:r>
              <a:rPr lang="en-US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ORDER BY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задан</a:t>
            </a:r>
            <a:r>
              <a:rPr lang="ru-RU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 по умолчанию </a:t>
            </a:r>
            <a:r>
              <a:rPr lang="ru-RU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границами окна при обработке текущей строки будут считаться все предыдущие строки и сама текущая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строка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34" y="2548975"/>
            <a:ext cx="2359905" cy="178844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47542" y="5306401"/>
            <a:ext cx="36059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000" b="1" noProof="1">
                <a:solidFill>
                  <a:srgbClr val="FFC000"/>
                </a:solidFill>
              </a:rPr>
              <a:t>В результате получается таблица следующего вида: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081" y="4695824"/>
            <a:ext cx="2885885" cy="1929040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7977922" y="4695824"/>
            <a:ext cx="38069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Таким образом,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RANGE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в отличие от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ROWS,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считает строки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 одинаковым полем сортировки как одно целое. Поэтому в строках 6-9 столбца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f-2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стоят одинаковые значения</a:t>
            </a:r>
            <a:endParaRPr lang="en-US" noProof="1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636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" grpId="0"/>
      <p:bldP spid="14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4250404" y="306554"/>
            <a:ext cx="3765583" cy="1200329"/>
          </a:xfrm>
        </p:spPr>
        <p:txBody>
          <a:bodyPr rtlCol="0"/>
          <a:lstStyle/>
          <a:p>
            <a:pPr rtl="0"/>
            <a:r>
              <a:rPr lang="ru-RU" noProof="1" smtClean="0"/>
              <a:t>КОНЕЦ</a:t>
            </a:r>
            <a:endParaRPr lang="ru-RU" noProof="1"/>
          </a:p>
        </p:txBody>
      </p:sp>
      <p:pic>
        <p:nvPicPr>
          <p:cNvPr id="1032" name="Picture 8" descr="https://mobimg.b-cdn.net/v3/fetch/10/104c692e314c35c1ddb80a905e538d04.jpe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25" l="16250" r="91146">
                        <a14:foregroundMark x1="71771" y1="4375" x2="71771" y2="4375"/>
                        <a14:foregroundMark x1="68333" y1="2375" x2="68333" y2="2375"/>
                        <a14:foregroundMark x1="64375" y1="3000" x2="64375" y2="3000"/>
                        <a14:foregroundMark x1="68229" y1="2000" x2="68229" y2="2000"/>
                        <a14:foregroundMark x1="68854" y1="3250" x2="68854" y2="3250"/>
                        <a14:foregroundMark x1="58333" y1="3250" x2="58333" y2="3250"/>
                        <a14:foregroundMark x1="28854" y1="67250" x2="28854" y2="67250"/>
                        <a14:foregroundMark x1="32708" y1="70250" x2="32708" y2="70250"/>
                        <a14:foregroundMark x1="49479" y1="70125" x2="49479" y2="70125"/>
                        <a14:foregroundMark x1="53249" y1="91071" x2="53249" y2="91071"/>
                        <a14:foregroundMark x1="37526" y1="93367" x2="37526" y2="93367"/>
                        <a14:backgroundMark x1="58491" y1="90944" x2="58491" y2="90944"/>
                        <a14:backgroundMark x1="30713" y1="69260" x2="30713" y2="69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41" r="8954" b="3694"/>
          <a:stretch/>
        </p:blipFill>
        <p:spPr bwMode="auto">
          <a:xfrm>
            <a:off x="3971925" y="2268169"/>
            <a:ext cx="4330211" cy="45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356379" y="306554"/>
            <a:ext cx="1553630" cy="1200329"/>
          </a:xfrm>
        </p:spPr>
        <p:txBody>
          <a:bodyPr rtlCol="0"/>
          <a:lstStyle/>
          <a:p>
            <a:pPr rtl="0"/>
            <a:r>
              <a:rPr lang="ru-RU" noProof="1" smtClean="0"/>
              <a:t>ДЗ</a:t>
            </a:r>
            <a:endParaRPr lang="ru-RU" noProof="1"/>
          </a:p>
        </p:txBody>
      </p:sp>
      <p:sp>
        <p:nvSpPr>
          <p:cNvPr id="7" name="Текст 14"/>
          <p:cNvSpPr txBox="1">
            <a:spLocks/>
          </p:cNvSpPr>
          <p:nvPr/>
        </p:nvSpPr>
        <p:spPr>
          <a:xfrm>
            <a:off x="836447" y="2487216"/>
            <a:ext cx="10812629" cy="8125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600" b="1" dirty="0" smtClean="0">
                <a:solidFill>
                  <a:srgbClr val="FFC000"/>
                </a:solidFill>
              </a:rPr>
              <a:t>Используя шаблон СТЕ поэкспериментируйте с различными аналитическими функциями применительно к задаче №17:</a:t>
            </a:r>
            <a:endParaRPr lang="ru-RU" sz="2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385136" y="3890486"/>
            <a:ext cx="7715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000" b="1" dirty="0" err="1">
                <a:solidFill>
                  <a:schemeClr val="bg1"/>
                </a:solidFill>
              </a:rPr>
              <a:t>with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base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as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</a:rPr>
              <a:t>(</a:t>
            </a:r>
            <a:r>
              <a:rPr lang="ru-RU" sz="2000" b="1" dirty="0" err="1" smtClean="0">
                <a:solidFill>
                  <a:schemeClr val="bg1"/>
                </a:solidFill>
              </a:rPr>
              <a:t>select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</a:rPr>
              <a:t>a.status</a:t>
            </a:r>
            <a:r>
              <a:rPr lang="ru-RU" sz="2000" b="1" dirty="0" smtClean="0">
                <a:solidFill>
                  <a:schemeClr val="bg1"/>
                </a:solidFill>
              </a:rPr>
              <a:t>, </a:t>
            </a:r>
            <a:r>
              <a:rPr lang="ru-RU" sz="2000" b="1" dirty="0" err="1" smtClean="0">
                <a:solidFill>
                  <a:schemeClr val="bg1"/>
                </a:solidFill>
              </a:rPr>
              <a:t>member_name</a:t>
            </a:r>
            <a:r>
              <a:rPr lang="ru-RU" sz="2000" b="1" dirty="0" smtClean="0">
                <a:solidFill>
                  <a:schemeClr val="bg1"/>
                </a:solidFill>
              </a:rPr>
              <a:t>, </a:t>
            </a:r>
            <a:r>
              <a:rPr lang="ru-RU" sz="2000" b="1" dirty="0" err="1" smtClean="0">
                <a:solidFill>
                  <a:schemeClr val="bg1"/>
                </a:solidFill>
              </a:rPr>
              <a:t>good_name</a:t>
            </a:r>
            <a:r>
              <a:rPr lang="ru-RU" sz="2000" b="1" dirty="0" smtClean="0">
                <a:solidFill>
                  <a:schemeClr val="bg1"/>
                </a:solidFill>
              </a:rPr>
              <a:t>, </a:t>
            </a:r>
            <a:r>
              <a:rPr lang="ru-RU" sz="2000" b="1" dirty="0" err="1" smtClean="0">
                <a:solidFill>
                  <a:schemeClr val="bg1"/>
                </a:solidFill>
              </a:rPr>
              <a:t>date</a:t>
            </a:r>
            <a:r>
              <a:rPr lang="ru-RU" sz="2000" b="1" dirty="0" smtClean="0">
                <a:solidFill>
                  <a:schemeClr val="bg1"/>
                </a:solidFill>
              </a:rPr>
              <a:t>, </a:t>
            </a:r>
            <a:r>
              <a:rPr lang="ru-RU" sz="2000" b="1" dirty="0" err="1" smtClean="0">
                <a:solidFill>
                  <a:schemeClr val="bg1"/>
                </a:solidFill>
              </a:rPr>
              <a:t>amount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* </a:t>
            </a:r>
            <a:r>
              <a:rPr lang="ru-RU" sz="2000" b="1" dirty="0" err="1">
                <a:solidFill>
                  <a:schemeClr val="bg1"/>
                </a:solidFill>
              </a:rPr>
              <a:t>unit_price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spend</a:t>
            </a:r>
            <a:endParaRPr lang="ru-RU" sz="2000" b="1" dirty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b="1" dirty="0" err="1">
                <a:solidFill>
                  <a:schemeClr val="bg1"/>
                </a:solidFill>
              </a:rPr>
              <a:t>from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FamilyMembers</a:t>
            </a:r>
            <a:r>
              <a:rPr lang="ru-RU" sz="2000" b="1" dirty="0">
                <a:solidFill>
                  <a:schemeClr val="bg1"/>
                </a:solidFill>
              </a:rPr>
              <a:t> a</a:t>
            </a: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  LEFT JOIN </a:t>
            </a:r>
            <a:r>
              <a:rPr lang="ru-RU" sz="2000" b="1" dirty="0" err="1">
                <a:solidFill>
                  <a:schemeClr val="bg1"/>
                </a:solidFill>
              </a:rPr>
              <a:t>Payments</a:t>
            </a:r>
            <a:r>
              <a:rPr lang="ru-RU" sz="2000" b="1" dirty="0">
                <a:solidFill>
                  <a:schemeClr val="bg1"/>
                </a:solidFill>
              </a:rPr>
              <a:t> b </a:t>
            </a:r>
            <a:r>
              <a:rPr lang="ru-RU" sz="2000" b="1" dirty="0" err="1">
                <a:solidFill>
                  <a:schemeClr val="bg1"/>
                </a:solidFill>
              </a:rPr>
              <a:t>on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a.member_id</a:t>
            </a:r>
            <a:r>
              <a:rPr lang="ru-RU" sz="2000" b="1" dirty="0">
                <a:solidFill>
                  <a:schemeClr val="bg1"/>
                </a:solidFill>
              </a:rPr>
              <a:t> = </a:t>
            </a:r>
            <a:r>
              <a:rPr lang="ru-RU" sz="2000" b="1" dirty="0" err="1">
                <a:solidFill>
                  <a:schemeClr val="bg1"/>
                </a:solidFill>
              </a:rPr>
              <a:t>b.family_member</a:t>
            </a:r>
            <a:endParaRPr lang="ru-RU" sz="2000" b="1" dirty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  LEFT JOIN </a:t>
            </a:r>
            <a:r>
              <a:rPr lang="ru-RU" sz="2000" b="1" dirty="0" err="1">
                <a:solidFill>
                  <a:schemeClr val="bg1"/>
                </a:solidFill>
              </a:rPr>
              <a:t>Goods</a:t>
            </a:r>
            <a:r>
              <a:rPr lang="ru-RU" sz="2000" b="1" dirty="0">
                <a:solidFill>
                  <a:schemeClr val="bg1"/>
                </a:solidFill>
              </a:rPr>
              <a:t> c </a:t>
            </a:r>
            <a:r>
              <a:rPr lang="ru-RU" sz="2000" b="1" dirty="0" err="1">
                <a:solidFill>
                  <a:schemeClr val="bg1"/>
                </a:solidFill>
              </a:rPr>
              <a:t>on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b.good</a:t>
            </a:r>
            <a:r>
              <a:rPr lang="ru-RU" sz="2000" b="1" dirty="0">
                <a:solidFill>
                  <a:schemeClr val="bg1"/>
                </a:solidFill>
              </a:rPr>
              <a:t> = </a:t>
            </a:r>
            <a:r>
              <a:rPr lang="ru-RU" sz="2000" b="1" dirty="0" err="1">
                <a:solidFill>
                  <a:schemeClr val="bg1"/>
                </a:solidFill>
              </a:rPr>
              <a:t>c.good_id</a:t>
            </a:r>
            <a:endParaRPr lang="ru-RU" sz="2000" b="1" dirty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  LEFT JOIN </a:t>
            </a:r>
            <a:r>
              <a:rPr lang="ru-RU" sz="2000" b="1" dirty="0" err="1">
                <a:solidFill>
                  <a:schemeClr val="bg1"/>
                </a:solidFill>
              </a:rPr>
              <a:t>GoodTypes</a:t>
            </a:r>
            <a:r>
              <a:rPr lang="ru-RU" sz="2000" b="1" dirty="0">
                <a:solidFill>
                  <a:schemeClr val="bg1"/>
                </a:solidFill>
              </a:rPr>
              <a:t> d </a:t>
            </a:r>
            <a:r>
              <a:rPr lang="ru-RU" sz="2000" b="1" dirty="0" err="1">
                <a:solidFill>
                  <a:schemeClr val="bg1"/>
                </a:solidFill>
              </a:rPr>
              <a:t>on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c.type</a:t>
            </a:r>
            <a:r>
              <a:rPr lang="ru-RU" sz="2000" b="1" dirty="0">
                <a:solidFill>
                  <a:schemeClr val="bg1"/>
                </a:solidFill>
              </a:rPr>
              <a:t> = </a:t>
            </a:r>
            <a:r>
              <a:rPr lang="ru-RU" sz="2000" b="1" dirty="0" err="1">
                <a:solidFill>
                  <a:schemeClr val="bg1"/>
                </a:solidFill>
              </a:rPr>
              <a:t>good_type_id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b="1" dirty="0" err="1">
                <a:solidFill>
                  <a:schemeClr val="bg1"/>
                </a:solidFill>
              </a:rPr>
              <a:t>where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good_name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is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not</a:t>
            </a:r>
            <a:r>
              <a:rPr lang="ru-RU" sz="2000" b="1" dirty="0">
                <a:solidFill>
                  <a:schemeClr val="bg1"/>
                </a:solidFill>
              </a:rPr>
              <a:t> NULL</a:t>
            </a: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12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47334" y="412540"/>
            <a:ext cx="2463599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CTE</a:t>
            </a:r>
            <a:endParaRPr lang="ru-RU" sz="2600" noProof="1"/>
          </a:p>
        </p:txBody>
      </p:sp>
      <p:sp>
        <p:nvSpPr>
          <p:cNvPr id="12" name="Текст 5"/>
          <p:cNvSpPr txBox="1">
            <a:spLocks/>
          </p:cNvSpPr>
          <p:nvPr/>
        </p:nvSpPr>
        <p:spPr>
          <a:xfrm>
            <a:off x="3936273" y="395884"/>
            <a:ext cx="784804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обобщённого табличного выражения</a:t>
            </a:r>
            <a:r>
              <a:rPr lang="en-US" noProof="1" smtClean="0">
                <a:solidFill>
                  <a:srgbClr val="FFC000"/>
                </a:solidFill>
              </a:rPr>
              <a:t>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547360" y="1625447"/>
            <a:ext cx="623696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with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cte_1 as </a:t>
            </a:r>
            <a:r>
              <a:rPr lang="en-US" sz="2000" noProof="1" smtClean="0">
                <a:latin typeface="+mj-lt"/>
              </a:rPr>
              <a:t>(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c.name, t.plane, count(t.id) as </a:t>
            </a:r>
            <a:r>
              <a:rPr lang="en-US" sz="2000" noProof="1" smtClean="0">
                <a:latin typeface="+mj-lt"/>
              </a:rPr>
              <a:t>trip_id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rom </a:t>
            </a:r>
            <a:r>
              <a:rPr lang="en-US" sz="2000" noProof="1" smtClean="0">
                <a:latin typeface="+mj-lt"/>
              </a:rPr>
              <a:t>Company c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Trip t on t.company = </a:t>
            </a:r>
            <a:r>
              <a:rPr lang="en-US" sz="2000" noProof="1" smtClean="0">
                <a:latin typeface="+mj-lt"/>
              </a:rPr>
              <a:t>c.id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group by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c.name</a:t>
            </a:r>
            <a:r>
              <a:rPr lang="en-US" sz="2000" noProof="1">
                <a:latin typeface="+mj-lt"/>
              </a:rPr>
              <a:t>, t.plane</a:t>
            </a:r>
            <a:r>
              <a:rPr lang="en-US" sz="2000" noProof="1" smtClean="0">
                <a:latin typeface="+mj-lt"/>
              </a:rPr>
              <a:t>)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* from cte_1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Фрагменты исходных таблиц: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1983015"/>
            <a:ext cx="2020389" cy="180180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892" y="2225065"/>
            <a:ext cx="2054315" cy="134568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60545" y="4042445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6" y="4054209"/>
            <a:ext cx="6698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возвращает название компании, наименование самолёта и количество рейсов, которая данная компания осуществила на самолётах с данным наименованием </a:t>
            </a:r>
            <a:endParaRPr lang="ru-RU" b="1" noProof="1">
              <a:solidFill>
                <a:srgbClr val="FFC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45" y="4669398"/>
            <a:ext cx="3389391" cy="1546446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5085807" y="5454385"/>
            <a:ext cx="6698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практике часто используются сразу несколько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CTE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причём одно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CTE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может строится на основе других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615827"/>
          </a:xfrm>
        </p:spPr>
        <p:txBody>
          <a:bodyPr rtlCol="0"/>
          <a:lstStyle/>
          <a:p>
            <a:pPr algn="just" rtl="0"/>
            <a:r>
              <a:rPr lang="ru-RU" noProof="1" smtClean="0"/>
              <a:t>Оконная функция – это мощный инструмент для решения аналитических задач, представляющий собой функцию, которая работает с выделенным набором строк (окном/партицией) и выполняет вычисление для этого набора в отдельном столбце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4171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Оконные 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1"/>
          </p:nvPr>
        </p:nvSpPr>
        <p:spPr>
          <a:xfrm>
            <a:off x="451369" y="2834158"/>
            <a:ext cx="6679876" cy="2687915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noProof="1" smtClean="0">
                <a:solidFill>
                  <a:srgbClr val="FFC000"/>
                </a:solidFill>
              </a:rPr>
              <a:t>Общая структура запроса</a:t>
            </a:r>
            <a:r>
              <a:rPr lang="en-US" noProof="1" smtClean="0">
                <a:solidFill>
                  <a:srgbClr val="FFC000"/>
                </a:solidFill>
              </a:rPr>
              <a:t>:</a:t>
            </a:r>
          </a:p>
          <a:p>
            <a:pPr rtl="0">
              <a:lnSpc>
                <a:spcPct val="100000"/>
              </a:lnSpc>
            </a:pPr>
            <a:r>
              <a:rPr lang="en-US" sz="2100" noProof="1" smtClean="0">
                <a:solidFill>
                  <a:srgbClr val="FF0000"/>
                </a:solidFill>
              </a:rPr>
              <a:t>SELECT</a:t>
            </a:r>
            <a:endParaRPr lang="ru-RU" sz="2100" noProof="1" smtClean="0">
              <a:solidFill>
                <a:srgbClr val="FF0000"/>
              </a:solidFill>
            </a:endParaRPr>
          </a:p>
          <a:p>
            <a:pPr rtl="0">
              <a:lnSpc>
                <a:spcPct val="100000"/>
              </a:lnSpc>
            </a:pPr>
            <a:r>
              <a:rPr lang="ru-RU" sz="2100" noProof="1" smtClean="0"/>
              <a:t>название_функции</a:t>
            </a:r>
            <a:r>
              <a:rPr lang="en-US" sz="2100" noProof="1" smtClean="0"/>
              <a:t>(</a:t>
            </a:r>
            <a:r>
              <a:rPr lang="ru-RU" sz="2100" noProof="1" smtClean="0"/>
              <a:t>столбец_для_вычислений)</a:t>
            </a:r>
          </a:p>
          <a:p>
            <a:pPr rtl="0">
              <a:lnSpc>
                <a:spcPct val="100000"/>
              </a:lnSpc>
            </a:pPr>
            <a:r>
              <a:rPr lang="en-US" sz="2100" noProof="1" smtClean="0">
                <a:solidFill>
                  <a:srgbClr val="FF0000"/>
                </a:solidFill>
              </a:rPr>
              <a:t>OVER</a:t>
            </a:r>
            <a:r>
              <a:rPr lang="en-US" sz="2100" noProof="1" smtClean="0">
                <a:solidFill>
                  <a:schemeClr val="bg1"/>
                </a:solidFill>
              </a:rPr>
              <a:t> (</a:t>
            </a:r>
            <a:r>
              <a:rPr lang="en-US" sz="2100" noProof="1" smtClean="0">
                <a:solidFill>
                  <a:srgbClr val="FF0000"/>
                </a:solidFill>
              </a:rPr>
              <a:t>PARTITION BY </a:t>
            </a:r>
            <a:r>
              <a:rPr lang="ru-RU" sz="2100" noProof="1" smtClean="0">
                <a:solidFill>
                  <a:schemeClr val="bg1"/>
                </a:solidFill>
              </a:rPr>
              <a:t>столбец_для_группировки</a:t>
            </a:r>
          </a:p>
          <a:p>
            <a:pPr rtl="0">
              <a:lnSpc>
                <a:spcPct val="100000"/>
              </a:lnSpc>
            </a:pPr>
            <a:r>
              <a:rPr lang="en-US" sz="2100" noProof="1">
                <a:solidFill>
                  <a:srgbClr val="FF0000"/>
                </a:solidFill>
              </a:rPr>
              <a:t>ORDER BY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столбец_для сортировки)</a:t>
            </a:r>
          </a:p>
          <a:p>
            <a:pPr rtl="0">
              <a:lnSpc>
                <a:spcPct val="100000"/>
              </a:lnSpc>
            </a:pPr>
            <a:r>
              <a:rPr lang="en-US" sz="2100" noProof="1" smtClean="0">
                <a:solidFill>
                  <a:srgbClr val="FF0000"/>
                </a:solidFill>
              </a:rPr>
              <a:t>FROM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название_таблицы</a:t>
            </a:r>
            <a:endParaRPr lang="en-US" sz="2100" noProof="1" smtClean="0">
              <a:solidFill>
                <a:schemeClr val="bg1"/>
              </a:solidFill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7467600" y="2609851"/>
            <a:ext cx="4724400" cy="4248150"/>
            <a:chOff x="7759558" y="2763143"/>
            <a:chExt cx="4432442" cy="4094857"/>
          </a:xfrm>
        </p:grpSpPr>
        <p:pic>
          <p:nvPicPr>
            <p:cNvPr id="2050" name="Picture 2" descr="https://i.ytimg.com/vi/rBJci0bwTos/maxresdefault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06" b="96389" l="8203" r="91172">
                          <a14:foregroundMark x1="54063" y1="33333" x2="54063" y2="3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5" r="26241"/>
            <a:stretch/>
          </p:blipFill>
          <p:spPr bwMode="auto">
            <a:xfrm flipH="1">
              <a:off x="8746910" y="2763143"/>
              <a:ext cx="3445090" cy="409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Овальная выноска 20"/>
            <p:cNvSpPr/>
            <p:nvPr/>
          </p:nvSpPr>
          <p:spPr>
            <a:xfrm>
              <a:off x="7759558" y="3135710"/>
              <a:ext cx="2158272" cy="1104901"/>
            </a:xfrm>
            <a:prstGeom prst="wedgeEllipseCallout">
              <a:avLst>
                <a:gd name="adj1" fmla="val 33515"/>
                <a:gd name="adj2" fmla="val 72271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</a:rPr>
                <a:t>Да не горит у меня !!!</a:t>
              </a:r>
              <a:endParaRPr lang="ru-RU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1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4171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Оконные 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1"/>
          </p:nvPr>
        </p:nvSpPr>
        <p:spPr>
          <a:xfrm>
            <a:off x="4368269" y="2068788"/>
            <a:ext cx="3680356" cy="397032"/>
          </a:xfrm>
        </p:spPr>
        <p:txBody>
          <a:bodyPr rtlCol="0"/>
          <a:lstStyle/>
          <a:p>
            <a:pPr algn="ctr" rtl="0"/>
            <a:r>
              <a:rPr lang="ru-RU" noProof="1" smtClean="0">
                <a:solidFill>
                  <a:srgbClr val="FFC000"/>
                </a:solidFill>
              </a:rPr>
              <a:t>Виды оконных функций</a:t>
            </a:r>
          </a:p>
        </p:txBody>
      </p:sp>
      <p:sp>
        <p:nvSpPr>
          <p:cNvPr id="23" name="Объект 46"/>
          <p:cNvSpPr txBox="1">
            <a:spLocks/>
          </p:cNvSpPr>
          <p:nvPr/>
        </p:nvSpPr>
        <p:spPr>
          <a:xfrm>
            <a:off x="3068859" y="2860090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Объект 3"/>
          <p:cNvSpPr txBox="1">
            <a:spLocks/>
          </p:cNvSpPr>
          <p:nvPr/>
        </p:nvSpPr>
        <p:spPr>
          <a:xfrm>
            <a:off x="2457843" y="3879292"/>
            <a:ext cx="1768851" cy="4469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Агрегатные</a:t>
            </a:r>
            <a:endParaRPr lang="ru-RU" sz="2200" noProof="1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316269" y="3643677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6" name="Объект 46"/>
          <p:cNvSpPr txBox="1">
            <a:spLocks/>
          </p:cNvSpPr>
          <p:nvPr/>
        </p:nvSpPr>
        <p:spPr>
          <a:xfrm>
            <a:off x="5900704" y="2860090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7" name="Объект 3"/>
          <p:cNvSpPr txBox="1">
            <a:spLocks/>
          </p:cNvSpPr>
          <p:nvPr/>
        </p:nvSpPr>
        <p:spPr>
          <a:xfrm>
            <a:off x="5148114" y="3879292"/>
            <a:ext cx="2052000" cy="4469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Ранжирующие</a:t>
            </a:r>
            <a:endParaRPr lang="ru-RU" sz="2200" noProof="1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148114" y="3643677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9" name="Объект 46"/>
          <p:cNvSpPr txBox="1">
            <a:spLocks/>
          </p:cNvSpPr>
          <p:nvPr/>
        </p:nvSpPr>
        <p:spPr>
          <a:xfrm>
            <a:off x="8732549" y="2861976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30" name="Объект 3"/>
          <p:cNvSpPr txBox="1">
            <a:spLocks/>
          </p:cNvSpPr>
          <p:nvPr/>
        </p:nvSpPr>
        <p:spPr>
          <a:xfrm>
            <a:off x="7979959" y="3869767"/>
            <a:ext cx="2088000" cy="4469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Аналитические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7979959" y="3645563"/>
            <a:ext cx="2088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29"/>
          <a:stretch/>
        </p:blipFill>
        <p:spPr>
          <a:xfrm>
            <a:off x="3380368" y="4740418"/>
            <a:ext cx="5758030" cy="211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9856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 p14:presetBounceEnd="51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2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4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47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8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22" grpId="0"/>
          <p:bldP spid="23" grpId="0"/>
          <p:bldP spid="24" grpId="0"/>
          <p:bldP spid="25" grpId="0" animBg="1"/>
          <p:bldP spid="26" grpId="0"/>
          <p:bldP spid="27" grpId="0"/>
          <p:bldP spid="28" grpId="0" animBg="1"/>
          <p:bldP spid="29" grpId="0"/>
          <p:bldP spid="30" grpId="0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22" grpId="0"/>
          <p:bldP spid="23" grpId="0"/>
          <p:bldP spid="24" grpId="0"/>
          <p:bldP spid="25" grpId="0" animBg="1"/>
          <p:bldP spid="26" grpId="0"/>
          <p:bldP spid="27" grpId="0"/>
          <p:bldP spid="28" grpId="0" animBg="1"/>
          <p:bldP spid="29" grpId="0"/>
          <p:bldP spid="30" grpId="0"/>
          <p:bldP spid="3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391885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58" name="Таблица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87166"/>
              </p:ext>
            </p:extLst>
          </p:nvPr>
        </p:nvGraphicFramePr>
        <p:xfrm>
          <a:off x="8500933" y="5085199"/>
          <a:ext cx="3110737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1837">
                  <a:extLst>
                    <a:ext uri="{9D8B030D-6E8A-4147-A177-3AD203B41FA5}">
                      <a16:colId xmlns:a16="http://schemas.microsoft.com/office/drawing/2014/main" val="10491715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052108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2189078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195011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Имя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Предмет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Оценка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Средняя оценка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437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u="none" strike="noStrike" dirty="0" smtClean="0">
                          <a:effectLst/>
                        </a:rPr>
                        <a:t>4,33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9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u="none" strike="noStrike" dirty="0" smtClean="0">
                          <a:effectLst/>
                        </a:rPr>
                        <a:t>4,33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94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Петя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4,33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14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3,67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3,67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02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Вася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биология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3,67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96221"/>
                  </a:ext>
                </a:extLst>
              </a:tr>
            </a:tbl>
          </a:graphicData>
        </a:graphic>
      </p:graphicFrame>
      <p:sp>
        <p:nvSpPr>
          <p:cNvPr id="16" name="Текст 14"/>
          <p:cNvSpPr>
            <a:spLocks noGrp="1"/>
          </p:cNvSpPr>
          <p:nvPr>
            <p:ph type="body" sz="quarter" idx="11"/>
          </p:nvPr>
        </p:nvSpPr>
        <p:spPr>
          <a:xfrm>
            <a:off x="4043657" y="320273"/>
            <a:ext cx="7879152" cy="2048766"/>
          </a:xfrm>
        </p:spPr>
        <p:txBody>
          <a:bodyPr rtlCol="0"/>
          <a:lstStyle/>
          <a:p>
            <a:pPr algn="just" rtl="0"/>
            <a:r>
              <a:rPr lang="ru-RU" noProof="1" smtClean="0"/>
              <a:t>При использовании </a:t>
            </a:r>
            <a:r>
              <a:rPr lang="en-US" noProof="1" smtClean="0"/>
              <a:t>GROUP BY</a:t>
            </a:r>
            <a:r>
              <a:rPr lang="ru-RU" noProof="1" smtClean="0"/>
              <a:t> всё множество строк обрабатывается «цельным куском», для которого считаются агрегаты</a:t>
            </a:r>
            <a:endParaRPr lang="en-US" noProof="1" smtClean="0"/>
          </a:p>
          <a:p>
            <a:pPr algn="just"/>
            <a:r>
              <a:rPr lang="ru-RU" noProof="1"/>
              <a:t>При использовании оконных функций запрос делится на окна и уже для каждой из частей считаются свои </a:t>
            </a:r>
            <a:r>
              <a:rPr lang="ru-RU" noProof="1" smtClean="0"/>
              <a:t>агрегаты</a:t>
            </a:r>
            <a:endParaRPr lang="ru-RU" noProof="1"/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1"/>
          </p:nvPr>
        </p:nvSpPr>
        <p:spPr>
          <a:xfrm>
            <a:off x="399674" y="3148061"/>
            <a:ext cx="3485244" cy="397032"/>
          </a:xfrm>
        </p:spPr>
        <p:txBody>
          <a:bodyPr rtlCol="0"/>
          <a:lstStyle/>
          <a:p>
            <a:pPr algn="ctr" rtl="0"/>
            <a:r>
              <a:rPr lang="ru-RU" noProof="1" smtClean="0">
                <a:solidFill>
                  <a:srgbClr val="FFC000"/>
                </a:solidFill>
              </a:rPr>
              <a:t>Применение </a:t>
            </a:r>
            <a:r>
              <a:rPr lang="en-US" noProof="1" smtClean="0">
                <a:solidFill>
                  <a:srgbClr val="FFC000"/>
                </a:solidFill>
              </a:rPr>
              <a:t>GROUP BY</a:t>
            </a:r>
            <a:r>
              <a:rPr lang="ru-RU" noProof="1">
                <a:solidFill>
                  <a:srgbClr val="FFC000"/>
                </a:solidFill>
              </a:rPr>
              <a:t>:</a:t>
            </a:r>
            <a:endParaRPr lang="ru-RU" noProof="1" smtClean="0">
              <a:solidFill>
                <a:srgbClr val="FFC000"/>
              </a:solidFill>
            </a:endParaRP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1"/>
          </p:nvPr>
        </p:nvSpPr>
        <p:spPr>
          <a:xfrm>
            <a:off x="399674" y="5556555"/>
            <a:ext cx="3485244" cy="397032"/>
          </a:xfrm>
        </p:spPr>
        <p:txBody>
          <a:bodyPr rtlCol="0"/>
          <a:lstStyle/>
          <a:p>
            <a:pPr algn="ctr" rtl="0"/>
            <a:r>
              <a:rPr lang="ru-RU" noProof="1" smtClean="0">
                <a:solidFill>
                  <a:srgbClr val="FFC000"/>
                </a:solidFill>
              </a:rPr>
              <a:t>Оконная функция:</a:t>
            </a:r>
          </a:p>
        </p:txBody>
      </p:sp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439641"/>
              </p:ext>
            </p:extLst>
          </p:nvPr>
        </p:nvGraphicFramePr>
        <p:xfrm>
          <a:off x="5528007" y="2679827"/>
          <a:ext cx="18542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558">
                  <a:extLst>
                    <a:ext uri="{9D8B030D-6E8A-4147-A177-3AD203B41FA5}">
                      <a16:colId xmlns:a16="http://schemas.microsoft.com/office/drawing/2014/main" val="104917150"/>
                    </a:ext>
                  </a:extLst>
                </a:gridCol>
                <a:gridCol w="637084">
                  <a:extLst>
                    <a:ext uri="{9D8B030D-6E8A-4147-A177-3AD203B41FA5}">
                      <a16:colId xmlns:a16="http://schemas.microsoft.com/office/drawing/2014/main" val="330521082"/>
                    </a:ext>
                  </a:extLst>
                </a:gridCol>
                <a:gridCol w="608558">
                  <a:extLst>
                    <a:ext uri="{9D8B030D-6E8A-4147-A177-3AD203B41FA5}">
                      <a16:colId xmlns:a16="http://schemas.microsoft.com/office/drawing/2014/main" val="22189078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Имя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Предмет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Оценка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437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9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94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Петя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14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02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Вася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биология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96221"/>
                  </a:ext>
                </a:extLst>
              </a:tr>
            </a:tbl>
          </a:graphicData>
        </a:graphic>
      </p:graphicFrame>
      <p:cxnSp>
        <p:nvCxnSpPr>
          <p:cNvPr id="28" name="Прямая со стрелкой 27"/>
          <p:cNvCxnSpPr/>
          <p:nvPr/>
        </p:nvCxnSpPr>
        <p:spPr>
          <a:xfrm>
            <a:off x="7668380" y="3346577"/>
            <a:ext cx="1479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Таблица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10353"/>
              </p:ext>
            </p:extLst>
          </p:nvPr>
        </p:nvGraphicFramePr>
        <p:xfrm>
          <a:off x="9433970" y="3060827"/>
          <a:ext cx="1631237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506">
                  <a:extLst>
                    <a:ext uri="{9D8B030D-6E8A-4147-A177-3AD203B41FA5}">
                      <a16:colId xmlns:a16="http://schemas.microsoft.com/office/drawing/2014/main" val="104917150"/>
                    </a:ext>
                  </a:extLst>
                </a:gridCol>
                <a:gridCol w="1297731">
                  <a:extLst>
                    <a:ext uri="{9D8B030D-6E8A-4147-A177-3AD203B41FA5}">
                      <a16:colId xmlns:a16="http://schemas.microsoft.com/office/drawing/2014/main" val="22189078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Имя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 smtClean="0">
                          <a:effectLst/>
                        </a:rPr>
                        <a:t>Средняя оценка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437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4,33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9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3,67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96221"/>
                  </a:ext>
                </a:extLst>
              </a:tr>
            </a:tbl>
          </a:graphicData>
        </a:graphic>
      </p:graphicFrame>
      <p:graphicFrame>
        <p:nvGraphicFramePr>
          <p:cNvPr id="30" name="Таблица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01114"/>
              </p:ext>
            </p:extLst>
          </p:nvPr>
        </p:nvGraphicFramePr>
        <p:xfrm>
          <a:off x="4747370" y="5095856"/>
          <a:ext cx="18542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558">
                  <a:extLst>
                    <a:ext uri="{9D8B030D-6E8A-4147-A177-3AD203B41FA5}">
                      <a16:colId xmlns:a16="http://schemas.microsoft.com/office/drawing/2014/main" val="104917150"/>
                    </a:ext>
                  </a:extLst>
                </a:gridCol>
                <a:gridCol w="637084">
                  <a:extLst>
                    <a:ext uri="{9D8B030D-6E8A-4147-A177-3AD203B41FA5}">
                      <a16:colId xmlns:a16="http://schemas.microsoft.com/office/drawing/2014/main" val="330521082"/>
                    </a:ext>
                  </a:extLst>
                </a:gridCol>
                <a:gridCol w="608558">
                  <a:extLst>
                    <a:ext uri="{9D8B030D-6E8A-4147-A177-3AD203B41FA5}">
                      <a16:colId xmlns:a16="http://schemas.microsoft.com/office/drawing/2014/main" val="22189078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Имя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Предмет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Оценка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437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9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94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Петя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14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02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Вася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биология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96221"/>
                  </a:ext>
                </a:extLst>
              </a:tr>
            </a:tbl>
          </a:graphicData>
        </a:graphic>
      </p:graphicFrame>
      <p:cxnSp>
        <p:nvCxnSpPr>
          <p:cNvPr id="31" name="Прямая со стрелкой 30"/>
          <p:cNvCxnSpPr/>
          <p:nvPr/>
        </p:nvCxnSpPr>
        <p:spPr>
          <a:xfrm>
            <a:off x="6900443" y="5755071"/>
            <a:ext cx="1479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224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6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3849178" y="386487"/>
            <a:ext cx="7943943" cy="164660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задачи: </a:t>
            </a:r>
            <a:r>
              <a:rPr lang="ru-RU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</a:t>
            </a:r>
            <a:r>
              <a:rPr lang="en-US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8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каждого члена семьи определить максимальную трату среди всех купленных им позиций </a:t>
            </a:r>
            <a:r>
              <a:rPr lang="ru-RU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</a:t>
            </a:r>
            <a:endParaRPr lang="ru-RU" sz="1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Поля в результирующей таблице:</a:t>
            </a:r>
            <a:endParaRPr lang="ru-RU" sz="1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noProof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status, member_name, good_name, amount, unit_price, </a:t>
            </a:r>
            <a:r>
              <a:rPr lang="en-US" sz="1800" noProof="1" smtClean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max_spend</a:t>
            </a:r>
            <a:endParaRPr lang="ru-RU" sz="1800" noProof="1">
              <a:solidFill>
                <a:srgbClr val="FF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63626" y="255536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схема: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422137" y="255536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Фрагменты исходных таблиц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69345" y="-10384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6" y="2938312"/>
            <a:ext cx="3485552" cy="25950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511" y="2938313"/>
            <a:ext cx="3143345" cy="14853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171" y="3024222"/>
            <a:ext cx="3790950" cy="12543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088" y="4836456"/>
            <a:ext cx="3863297" cy="11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23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3849178" y="386487"/>
            <a:ext cx="7943943" cy="7694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>
                <a:solidFill>
                  <a:srgbClr val="FFC000"/>
                </a:solidFill>
              </a:rPr>
              <a:t>П</a:t>
            </a:r>
            <a:r>
              <a:rPr lang="ru-RU" sz="2200" noProof="1" smtClean="0">
                <a:solidFill>
                  <a:srgbClr val="FFC000"/>
                </a:solidFill>
              </a:rPr>
              <a:t>опробуем решить данную задачу с использованием </a:t>
            </a:r>
            <a:r>
              <a:rPr lang="en-US" sz="2200" noProof="1" smtClean="0">
                <a:solidFill>
                  <a:srgbClr val="FFC000"/>
                </a:solidFill>
              </a:rPr>
              <a:t>JOIN’</a:t>
            </a:r>
            <a:r>
              <a:rPr lang="ru-RU" sz="2200" noProof="1" smtClean="0">
                <a:solidFill>
                  <a:srgbClr val="FFC000"/>
                </a:solidFill>
              </a:rPr>
              <a:t>ов</a:t>
            </a:r>
            <a:r>
              <a:rPr lang="en-US" sz="2200" noProof="1" smtClean="0">
                <a:solidFill>
                  <a:srgbClr val="FFC000"/>
                </a:solidFill>
              </a:rPr>
              <a:t> </a:t>
            </a:r>
            <a:r>
              <a:rPr lang="ru-RU" sz="2200" noProof="1" smtClean="0">
                <a:solidFill>
                  <a:srgbClr val="FFC000"/>
                </a:solidFill>
              </a:rPr>
              <a:t>и подзапросов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4143375" y="1555058"/>
            <a:ext cx="7649747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with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 as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a.status, member_name, good_name, amount, </a:t>
            </a:r>
            <a:r>
              <a:rPr lang="en-US" sz="2000" noProof="1" smtClean="0">
                <a:latin typeface="+mj-lt"/>
              </a:rPr>
              <a:t>unit_price</a:t>
            </a:r>
            <a:endParaRPr lang="ru-RU" sz="2000" noProof="1" smtClean="0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FamilyMembers </a:t>
            </a:r>
            <a:r>
              <a:rPr lang="en-US" sz="2000" noProof="1" smtClean="0">
                <a:latin typeface="+mj-lt"/>
              </a:rPr>
              <a:t>a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Payments b on a.member_id = </a:t>
            </a:r>
            <a:r>
              <a:rPr lang="en-US" sz="2000" noProof="1" smtClean="0">
                <a:latin typeface="+mj-lt"/>
              </a:rPr>
              <a:t>b.family_member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Goods c on b.good = c.good_id</a:t>
            </a:r>
            <a:r>
              <a:rPr lang="en-US" sz="2000" noProof="1" smtClean="0">
                <a:latin typeface="+mj-lt"/>
              </a:rPr>
              <a:t>)</a:t>
            </a: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a.status, a.member_name, a.good_name, </a:t>
            </a:r>
            <a:r>
              <a:rPr lang="en-US" sz="2000" noProof="1" smtClean="0">
                <a:latin typeface="+mj-lt"/>
              </a:rPr>
              <a:t>a.amount, a.unit_price</a:t>
            </a:r>
          </a:p>
          <a:p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        ,b.max_spend</a:t>
            </a:r>
            <a:endParaRPr lang="en-US" sz="2000" noProof="1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 a</a:t>
            </a: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JOIN </a:t>
            </a:r>
            <a:r>
              <a:rPr lang="en-US" sz="2000" noProof="1" smtClean="0">
                <a:latin typeface="+mj-lt"/>
              </a:rPr>
              <a:t>(</a:t>
            </a:r>
            <a:r>
              <a:rPr lang="en-US" sz="2000" noProof="1">
                <a:latin typeface="+mj-lt"/>
              </a:rPr>
              <a:t>select member_name, max(amount*unit_price) max_spend</a:t>
            </a:r>
          </a:p>
          <a:p>
            <a:r>
              <a:rPr lang="en-US" sz="2000" noProof="1">
                <a:latin typeface="+mj-lt"/>
              </a:rPr>
              <a:t>             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>
                <a:latin typeface="+mj-lt"/>
              </a:rPr>
              <a:t> FamilyMembers</a:t>
            </a:r>
          </a:p>
          <a:p>
            <a:r>
              <a:rPr lang="en-US" sz="2000" noProof="1">
                <a:latin typeface="+mj-lt"/>
              </a:rPr>
              <a:t>             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Payments on member_id = family_member</a:t>
            </a:r>
          </a:p>
          <a:p>
            <a:r>
              <a:rPr lang="en-US" sz="2000" noProof="1">
                <a:latin typeface="+mj-lt"/>
              </a:rPr>
              <a:t>             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GROUP BY </a:t>
            </a:r>
            <a:r>
              <a:rPr lang="en-US" sz="2000" noProof="1">
                <a:latin typeface="+mj-lt"/>
              </a:rPr>
              <a:t>member_name</a:t>
            </a:r>
          </a:p>
          <a:p>
            <a:r>
              <a:rPr lang="en-US" sz="2000" noProof="1">
                <a:latin typeface="+mj-lt"/>
              </a:rPr>
              <a:t>       </a:t>
            </a:r>
            <a:r>
              <a:rPr lang="en-US" sz="2000" noProof="1" smtClean="0">
                <a:latin typeface="+mj-lt"/>
              </a:rPr>
              <a:t>	    ) </a:t>
            </a:r>
            <a:r>
              <a:rPr lang="en-US" sz="2000" noProof="1">
                <a:latin typeface="+mj-lt"/>
              </a:rPr>
              <a:t>b on a.member_name = </a:t>
            </a:r>
            <a:r>
              <a:rPr lang="en-US" sz="2000" noProof="1" smtClean="0">
                <a:latin typeface="+mj-lt"/>
              </a:rPr>
              <a:t>b.member_name</a:t>
            </a:r>
            <a:endParaRPr lang="en-US" sz="2000" noProof="1">
              <a:latin typeface="+mj-lt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69345" y="2047284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схема: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69345" y="-10384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" y="2430236"/>
            <a:ext cx="3485552" cy="25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3849178" y="519837"/>
            <a:ext cx="7943943" cy="7694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 smtClean="0">
                <a:solidFill>
                  <a:srgbClr val="FFC000"/>
                </a:solidFill>
              </a:rPr>
              <a:t>Результат решения поставленной задачи с использованием </a:t>
            </a:r>
            <a:r>
              <a:rPr lang="en-US" sz="2200" noProof="1" smtClean="0">
                <a:solidFill>
                  <a:srgbClr val="FFC000"/>
                </a:solidFill>
              </a:rPr>
              <a:t>JOIN’</a:t>
            </a:r>
            <a:r>
              <a:rPr lang="ru-RU" sz="2200" noProof="1" smtClean="0">
                <a:solidFill>
                  <a:srgbClr val="FFC000"/>
                </a:solidFill>
              </a:rPr>
              <a:t>ов</a:t>
            </a:r>
            <a:r>
              <a:rPr lang="en-US" sz="2200" noProof="1" smtClean="0">
                <a:solidFill>
                  <a:srgbClr val="FFC000"/>
                </a:solidFill>
              </a:rPr>
              <a:t> </a:t>
            </a:r>
            <a:r>
              <a:rPr lang="ru-RU" sz="2200" noProof="1" smtClean="0">
                <a:solidFill>
                  <a:srgbClr val="FFC000"/>
                </a:solidFill>
              </a:rPr>
              <a:t>и подзапроса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9345" y="2135152"/>
            <a:ext cx="4240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результирующей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94606" y="2990648"/>
            <a:ext cx="6698515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</a:t>
            </a:r>
            <a:r>
              <a:rPr lang="ru-RU" b="1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ам удалось решить поставленную задачу с использованием </a:t>
            </a:r>
            <a:r>
              <a:rPr lang="en-US" b="1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JOIN’</a:t>
            </a:r>
            <a:r>
              <a:rPr lang="ru-RU" b="1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ов и подзапроса, однако оптимизированность данного запроса оставляет желать лучшего, не говоря о его сложности в целом</a:t>
            </a:r>
          </a:p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Теперь попытаемся найти более эффективное и изящное решение, применив оконную функцию</a:t>
            </a:r>
            <a:endParaRPr lang="ru-RU" b="1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69345" y="-10384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" y="2572935"/>
            <a:ext cx="4240755" cy="26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91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theme/theme1.xml><?xml version="1.0" encoding="utf-8"?>
<a:theme xmlns:a="http://schemas.openxmlformats.org/drawingml/2006/main" name="Создание истории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85_TF16401425" id="{4FFF853C-F0E9-4B05-9CA1-10297EE6468B}" vid="{02125B37-770C-4DA6-8E58-EF00A86C7FC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tf16401425_win32</Template>
  <TotalTime>0</TotalTime>
  <Words>2240</Words>
  <Application>Microsoft Office PowerPoint</Application>
  <PresentationFormat>Широкоэкранный</PresentationFormat>
  <Paragraphs>363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8" baseType="lpstr">
      <vt:lpstr>Arial</vt:lpstr>
      <vt:lpstr>Arial Black</vt:lpstr>
      <vt:lpstr>Calibri</vt:lpstr>
      <vt:lpstr>Georgia</vt:lpstr>
      <vt:lpstr>Segoe UI</vt:lpstr>
      <vt:lpstr>Segoe UI Black</vt:lpstr>
      <vt:lpstr>Segoe UI Light</vt:lpstr>
      <vt:lpstr>Segoe UI Semibold</vt:lpstr>
      <vt:lpstr>Segoe UI Semilight</vt:lpstr>
      <vt:lpstr>Wingdings</vt:lpstr>
      <vt:lpstr>Создание истории Neal Creative</vt:lpstr>
      <vt:lpstr>Лекция 5</vt:lpstr>
      <vt:lpstr>CTE</vt:lpstr>
      <vt:lpstr>CTE</vt:lpstr>
      <vt:lpstr>Оконные функции</vt:lpstr>
      <vt:lpstr>Оконные функции</vt:lpstr>
      <vt:lpstr>Агрегатные оконные функции</vt:lpstr>
      <vt:lpstr>Агрегатные оконные функции</vt:lpstr>
      <vt:lpstr>Агрегатные оконные функции</vt:lpstr>
      <vt:lpstr>Агрегатные оконные функции</vt:lpstr>
      <vt:lpstr>Агрегатные оконные функции</vt:lpstr>
      <vt:lpstr>Ранжирующие оконные функции</vt:lpstr>
      <vt:lpstr>Ранжирующие оконные функции</vt:lpstr>
      <vt:lpstr>Аналитические оконные функции</vt:lpstr>
      <vt:lpstr>Аналитические оконные функции</vt:lpstr>
      <vt:lpstr>Аналитические оконные функции</vt:lpstr>
      <vt:lpstr>Аналитические оконные функции</vt:lpstr>
      <vt:lpstr>Аналитические оконные функции</vt:lpstr>
      <vt:lpstr>Аналитические оконные функции</vt:lpstr>
      <vt:lpstr>Границы оконных функций</vt:lpstr>
      <vt:lpstr>Границы оконных функций</vt:lpstr>
      <vt:lpstr>Границы оконных функций</vt:lpstr>
      <vt:lpstr>Выражения для ограничения</vt:lpstr>
      <vt:lpstr>Границы оконных функций</vt:lpstr>
      <vt:lpstr>Границы оконных функций</vt:lpstr>
      <vt:lpstr>Границы оконных функций</vt:lpstr>
      <vt:lpstr>Презентация PowerPoint</vt:lpstr>
      <vt:lpstr>Презентация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2022-11-05T07:32:34Z</dcterms:created>
  <dcterms:modified xsi:type="dcterms:W3CDTF">2023-01-25T19:55:11Z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